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07"/>
  </p:notesMasterIdLst>
  <p:sldIdLst>
    <p:sldId id="331" r:id="rId5"/>
    <p:sldId id="257" r:id="rId6"/>
    <p:sldId id="258" r:id="rId7"/>
    <p:sldId id="327" r:id="rId8"/>
    <p:sldId id="323" r:id="rId9"/>
    <p:sldId id="324" r:id="rId10"/>
    <p:sldId id="325" r:id="rId11"/>
    <p:sldId id="326" r:id="rId12"/>
    <p:sldId id="260" r:id="rId13"/>
    <p:sldId id="261" r:id="rId14"/>
    <p:sldId id="262" r:id="rId15"/>
    <p:sldId id="263" r:id="rId16"/>
    <p:sldId id="264" r:id="rId17"/>
    <p:sldId id="407" r:id="rId18"/>
    <p:sldId id="265" r:id="rId19"/>
    <p:sldId id="266" r:id="rId20"/>
    <p:sldId id="267" r:id="rId21"/>
    <p:sldId id="403" r:id="rId22"/>
    <p:sldId id="408" r:id="rId23"/>
    <p:sldId id="404" r:id="rId24"/>
    <p:sldId id="405" r:id="rId25"/>
    <p:sldId id="268" r:id="rId26"/>
    <p:sldId id="269" r:id="rId27"/>
    <p:sldId id="406" r:id="rId28"/>
    <p:sldId id="270" r:id="rId29"/>
    <p:sldId id="271" r:id="rId30"/>
    <p:sldId id="272" r:id="rId31"/>
    <p:sldId id="273" r:id="rId32"/>
    <p:sldId id="747" r:id="rId33"/>
    <p:sldId id="746" r:id="rId34"/>
    <p:sldId id="409" r:id="rId35"/>
    <p:sldId id="819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514" r:id="rId45"/>
    <p:sldId id="282" r:id="rId46"/>
    <p:sldId id="516" r:id="rId47"/>
    <p:sldId id="284" r:id="rId48"/>
    <p:sldId id="285" r:id="rId49"/>
    <p:sldId id="410" r:id="rId50"/>
    <p:sldId id="286" r:id="rId51"/>
    <p:sldId id="411" r:id="rId52"/>
    <p:sldId id="287" r:id="rId53"/>
    <p:sldId id="474" r:id="rId54"/>
    <p:sldId id="288" r:id="rId55"/>
    <p:sldId id="289" r:id="rId56"/>
    <p:sldId id="561" r:id="rId57"/>
    <p:sldId id="291" r:id="rId58"/>
    <p:sldId id="290" r:id="rId59"/>
    <p:sldId id="817" r:id="rId60"/>
    <p:sldId id="818" r:id="rId61"/>
    <p:sldId id="820" r:id="rId62"/>
    <p:sldId id="292" r:id="rId63"/>
    <p:sldId id="293" r:id="rId64"/>
    <p:sldId id="600" r:id="rId65"/>
    <p:sldId id="705" r:id="rId66"/>
    <p:sldId id="294" r:id="rId67"/>
    <p:sldId id="296" r:id="rId68"/>
    <p:sldId id="596" r:id="rId69"/>
    <p:sldId id="597" r:id="rId70"/>
    <p:sldId id="297" r:id="rId71"/>
    <p:sldId id="298" r:id="rId72"/>
    <p:sldId id="328" r:id="rId73"/>
    <p:sldId id="299" r:id="rId74"/>
    <p:sldId id="302" r:id="rId75"/>
    <p:sldId id="301" r:id="rId76"/>
    <p:sldId id="599" r:id="rId77"/>
    <p:sldId id="598" r:id="rId78"/>
    <p:sldId id="665" r:id="rId79"/>
    <p:sldId id="308" r:id="rId80"/>
    <p:sldId id="628" r:id="rId81"/>
    <p:sldId id="643" r:id="rId82"/>
    <p:sldId id="312" r:id="rId83"/>
    <p:sldId id="656" r:id="rId84"/>
    <p:sldId id="313" r:id="rId85"/>
    <p:sldId id="655" r:id="rId86"/>
    <p:sldId id="659" r:id="rId87"/>
    <p:sldId id="314" r:id="rId88"/>
    <p:sldId id="661" r:id="rId89"/>
    <p:sldId id="660" r:id="rId90"/>
    <p:sldId id="663" r:id="rId91"/>
    <p:sldId id="664" r:id="rId92"/>
    <p:sldId id="658" r:id="rId93"/>
    <p:sldId id="662" r:id="rId94"/>
    <p:sldId id="690" r:id="rId95"/>
    <p:sldId id="691" r:id="rId96"/>
    <p:sldId id="329" r:id="rId97"/>
    <p:sldId id="315" r:id="rId98"/>
    <p:sldId id="317" r:id="rId99"/>
    <p:sldId id="657" r:id="rId100"/>
    <p:sldId id="318" r:id="rId101"/>
    <p:sldId id="700" r:id="rId102"/>
    <p:sldId id="701" r:id="rId103"/>
    <p:sldId id="319" r:id="rId104"/>
    <p:sldId id="320" r:id="rId105"/>
    <p:sldId id="321" r:id="rId106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3" d="100"/>
          <a:sy n="103" d="100"/>
        </p:scale>
        <p:origin x="-204" y="-96"/>
      </p:cViewPr>
      <p:guideLst>
        <p:guide orient="horz" pos="2172"/>
        <p:guide pos="29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0" Type="http://schemas.openxmlformats.org/officeDocument/2006/relationships/tableStyles" Target="tableStyles.xml"/><Relationship Id="rId11" Type="http://schemas.openxmlformats.org/officeDocument/2006/relationships/slide" Target="slides/slide7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notesMaster" Target="notesMasters/notesMaster1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fontAlgn="base" hangingPunct="1"/>
            <a:fld id="{9A0DB2DC-4C9A-4742-B13C-FB6460FD3503}" type="slidenum">
              <a:rPr lang="en-IN" altLang="x-none" sz="1200" strike="noStrike" noProof="1" dirty="0">
                <a:latin typeface="Calibri" panose="020F0502020204030204" pitchFamily="34" charset="0"/>
                <a:ea typeface="Arial" panose="020B0604020202020204" pitchFamily="34" charset="0"/>
                <a:cs typeface="+mn-cs"/>
              </a:rPr>
            </a:fld>
            <a:endParaRPr lang="en-IN" altLang="x-none" sz="1200" strike="noStrike" noProof="1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19100" y="328613"/>
            <a:ext cx="8531225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9100" y="433388"/>
            <a:ext cx="8305800" cy="3109913"/>
          </a:xfrm>
          <a:prstGeom prst="roundRect">
            <a:avLst>
              <a:gd name="adj" fmla="val 4578"/>
            </a:avLst>
          </a:prstGeom>
          <a:solidFill>
            <a:srgbClr val="C9FAFC">
              <a:alpha val="50196"/>
            </a:srgbClr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830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627313" y="6138863"/>
            <a:ext cx="3960813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19100" y="328613"/>
            <a:ext cx="8531225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9100" y="433388"/>
            <a:ext cx="8305800" cy="3109913"/>
          </a:xfrm>
          <a:prstGeom prst="roundRect">
            <a:avLst>
              <a:gd name="adj" fmla="val 4578"/>
            </a:avLst>
          </a:prstGeom>
          <a:solidFill>
            <a:srgbClr val="C9FAFC">
              <a:alpha val="50196"/>
            </a:srgbClr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830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627313" y="6138863"/>
            <a:ext cx="3960813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611188" y="476250"/>
            <a:ext cx="8077200" cy="10525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183880" cy="1051560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628800"/>
            <a:ext cx="8183880" cy="4187952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188" y="6111875"/>
            <a:ext cx="7737475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5" y="434161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830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18F7DD-8C3D-4952-A064-90A916D5AB90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748CD8-30C7-4C87-BB98-67B0A7F9ECC4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415" marR="18415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611188" y="476250"/>
            <a:ext cx="8077200" cy="10525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183880" cy="1051560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628800"/>
            <a:ext cx="8183880" cy="4187952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188" y="6111875"/>
            <a:ext cx="7737475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 vert="horz" wrap="square" lIns="182880" tIns="9144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DF02AD4-5FA5-4D2C-BBED-D9373CFDE8EA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19100" y="328613"/>
            <a:ext cx="8531225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9100" y="433388"/>
            <a:ext cx="8305800" cy="3109913"/>
          </a:xfrm>
          <a:prstGeom prst="roundRect">
            <a:avLst>
              <a:gd name="adj" fmla="val 4578"/>
            </a:avLst>
          </a:prstGeom>
          <a:solidFill>
            <a:srgbClr val="C9FAFC">
              <a:alpha val="50196"/>
            </a:srgbClr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830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627313" y="6138863"/>
            <a:ext cx="3960813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611188" y="476250"/>
            <a:ext cx="8077200" cy="10525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183880" cy="1051560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628800"/>
            <a:ext cx="8183880" cy="4187952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188" y="6111875"/>
            <a:ext cx="7737475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5" y="434161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830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18F7DD-8C3D-4952-A064-90A916D5AB90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748CD8-30C7-4C87-BB98-67B0A7F9ECC4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5" y="434161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830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18F7DD-8C3D-4952-A064-90A916D5AB90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415" marR="18415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 vert="horz" wrap="square" lIns="182880" tIns="9144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DF02AD4-5FA5-4D2C-BBED-D9373CFDE8EA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748CD8-30C7-4C87-BB98-67B0A7F9ECC4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415" marR="18415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 vert="horz" wrap="square" lIns="182880" tIns="9144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DF02AD4-5FA5-4D2C-BBED-D9373CFDE8EA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p>
            <a:pPr algn="r" fontAlgn="base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/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9100" y="433388"/>
            <a:ext cx="8305800" cy="5486400"/>
          </a:xfrm>
          <a:prstGeom prst="roundRect">
            <a:avLst>
              <a:gd name="adj" fmla="val 2127"/>
            </a:avLst>
          </a:prstGeom>
          <a:solidFill>
            <a:srgbClr val="C9FAFC">
              <a:alpha val="50196"/>
            </a:srgbClr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3" cy="1050925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1029" name="Text Placeholder 3"/>
          <p:cNvSpPr>
            <a:spLocks noGrp="1"/>
          </p:cNvSpPr>
          <p:nvPr>
            <p:ph type="body"/>
          </p:nvPr>
        </p:nvSpPr>
        <p:spPr>
          <a:xfrm>
            <a:off x="673100" y="450850"/>
            <a:ext cx="8183563" cy="4187825"/>
          </a:xfrm>
          <a:prstGeom prst="rect">
            <a:avLst/>
          </a:prstGeom>
          <a:noFill/>
          <a:ln w="9525">
            <a:noFill/>
          </a:ln>
        </p:spPr>
        <p:txBody>
          <a:bodyPr lIns="182880" tIns="91440" anchor="t" anchorCtr="0"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C6E7FC">
                    <a:shade val="50000"/>
                  </a:srgbClr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C6E7FC">
                    <a:shade val="50000"/>
                  </a:srgb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rgbClr val="91AAB9"/>
                </a:solidFill>
                <a:latin typeface="Verdana" panose="020B060403050404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5C9965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9pPr>
    </p:titleStyle>
    <p:bodyStyle>
      <a:lvl1pPr marL="265430" indent="-265430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anose="020B0604030504040204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130" indent="-182880" algn="l" rtl="0" eaLnBrk="0" fontAlgn="base" hangingPunct="0">
        <a:spcBef>
          <a:spcPts val="250"/>
        </a:spcBef>
        <a:spcAft>
          <a:spcPct val="0"/>
        </a:spcAft>
        <a:buClr>
          <a:srgbClr val="2488FF"/>
        </a:buClr>
        <a:buSzPct val="100000"/>
        <a:buFont typeface="Wingdings 2" panose="05020102010507070707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55" indent="-182880" algn="l" rtl="0" eaLnBrk="0" fontAlgn="base" hangingPunct="0">
        <a:spcBef>
          <a:spcPts val="225"/>
        </a:spcBef>
        <a:spcAft>
          <a:spcPct val="0"/>
        </a:spcAft>
        <a:buClr>
          <a:srgbClr val="2488FF"/>
        </a:buClr>
        <a:buSzPct val="112000"/>
        <a:buFont typeface="Verdana" panose="020B0604030504040204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880" algn="l" rtl="0" eaLnBrk="0" fontAlgn="base" hangingPunct="0">
        <a:spcBef>
          <a:spcPts val="250"/>
        </a:spcBef>
        <a:spcAft>
          <a:spcPct val="0"/>
        </a:spcAft>
        <a:buClr>
          <a:srgbClr val="3FFF6D"/>
        </a:buClr>
        <a:buSzPct val="100000"/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345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 panose="020B0604030504040204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53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 panose="05020102010507070707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Verdana" panose="020B0604030504040204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 panose="05020102010507070707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/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9100" y="433388"/>
            <a:ext cx="8305800" cy="5486400"/>
          </a:xfrm>
          <a:prstGeom prst="roundRect">
            <a:avLst>
              <a:gd name="adj" fmla="val 2127"/>
            </a:avLst>
          </a:prstGeom>
          <a:solidFill>
            <a:srgbClr val="C9FAFC">
              <a:alpha val="50196"/>
            </a:srgbClr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3" cy="1050925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2053" name="Text Placeholder 3"/>
          <p:cNvSpPr>
            <a:spLocks noGrp="1"/>
          </p:cNvSpPr>
          <p:nvPr>
            <p:ph type="body"/>
          </p:nvPr>
        </p:nvSpPr>
        <p:spPr>
          <a:xfrm>
            <a:off x="673100" y="450850"/>
            <a:ext cx="8183563" cy="4187825"/>
          </a:xfrm>
          <a:prstGeom prst="rect">
            <a:avLst/>
          </a:prstGeom>
          <a:noFill/>
          <a:ln w="9525">
            <a:noFill/>
          </a:ln>
        </p:spPr>
        <p:txBody>
          <a:bodyPr lIns="182880" tIns="91440" anchor="t" anchorCtr="0"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C6E7FC">
                    <a:shade val="50000"/>
                  </a:srgbClr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C6E7FC">
                    <a:shade val="50000"/>
                  </a:srgb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rgbClr val="91AAB9"/>
                </a:solidFill>
                <a:latin typeface="Verdana" panose="020B060403050404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5C9965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9pPr>
    </p:titleStyle>
    <p:bodyStyle>
      <a:lvl1pPr marL="265430" indent="-265430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anose="020B0604030504040204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130" indent="-182880" algn="l" rtl="0" eaLnBrk="0" fontAlgn="base" hangingPunct="0">
        <a:spcBef>
          <a:spcPts val="250"/>
        </a:spcBef>
        <a:spcAft>
          <a:spcPct val="0"/>
        </a:spcAft>
        <a:buClr>
          <a:srgbClr val="2488FF"/>
        </a:buClr>
        <a:buSzPct val="100000"/>
        <a:buFont typeface="Wingdings 2" panose="05020102010507070707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55" indent="-182880" algn="l" rtl="0" eaLnBrk="0" fontAlgn="base" hangingPunct="0">
        <a:spcBef>
          <a:spcPts val="225"/>
        </a:spcBef>
        <a:spcAft>
          <a:spcPct val="0"/>
        </a:spcAft>
        <a:buClr>
          <a:srgbClr val="2488FF"/>
        </a:buClr>
        <a:buSzPct val="112000"/>
        <a:buFont typeface="Verdana" panose="020B0604030504040204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880" algn="l" rtl="0" eaLnBrk="0" fontAlgn="base" hangingPunct="0">
        <a:spcBef>
          <a:spcPts val="250"/>
        </a:spcBef>
        <a:spcAft>
          <a:spcPct val="0"/>
        </a:spcAft>
        <a:buClr>
          <a:srgbClr val="3FFF6D"/>
        </a:buClr>
        <a:buSzPct val="100000"/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345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 panose="020B0604030504040204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53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 panose="05020102010507070707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Verdana" panose="020B0604030504040204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 panose="05020102010507070707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/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9100" y="433388"/>
            <a:ext cx="8305800" cy="5486400"/>
          </a:xfrm>
          <a:prstGeom prst="roundRect">
            <a:avLst>
              <a:gd name="adj" fmla="val 2127"/>
            </a:avLst>
          </a:prstGeom>
          <a:solidFill>
            <a:srgbClr val="C9FAFC">
              <a:alpha val="50196"/>
            </a:srgbClr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3" cy="1050925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077" name="Text Placeholder 3"/>
          <p:cNvSpPr>
            <a:spLocks noGrp="1"/>
          </p:cNvSpPr>
          <p:nvPr>
            <p:ph type="body"/>
          </p:nvPr>
        </p:nvSpPr>
        <p:spPr>
          <a:xfrm>
            <a:off x="673100" y="450850"/>
            <a:ext cx="8183563" cy="4187825"/>
          </a:xfrm>
          <a:prstGeom prst="rect">
            <a:avLst/>
          </a:prstGeom>
          <a:noFill/>
          <a:ln w="9525">
            <a:noFill/>
          </a:ln>
        </p:spPr>
        <p:txBody>
          <a:bodyPr lIns="182880" tIns="91440" anchor="t" anchorCtr="0"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C6E7FC">
                    <a:shade val="50000"/>
                  </a:srgbClr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3B3C6B-8DEB-41D2-A98B-2AE65952B6F3}" type="datetime1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C6E7FC">
                    <a:shade val="50000"/>
                  </a:srgb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rgbClr val="91AAB9"/>
                </a:solidFill>
                <a:latin typeface="Verdana" panose="020B060403050404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strike="noStrike" noProof="1" dirty="0">
                <a:latin typeface="Verdana" panose="020B0604030504040204" pitchFamily="34" charset="0"/>
                <a:ea typeface="Arial" panose="020B0604020202020204" pitchFamily="34" charset="0"/>
                <a:cs typeface="+mn-cs"/>
              </a:rPr>
            </a:fld>
            <a:endParaRPr 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5C9965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5C9965"/>
          </a:solidFill>
          <a:latin typeface="Verdana" panose="020B0604030504040204" pitchFamily="34" charset="0"/>
        </a:defRPr>
      </a:lvl9pPr>
    </p:titleStyle>
    <p:bodyStyle>
      <a:lvl1pPr marL="265430" indent="-265430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anose="020B0604030504040204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130" indent="-182880" algn="l" rtl="0" eaLnBrk="0" fontAlgn="base" hangingPunct="0">
        <a:spcBef>
          <a:spcPts val="250"/>
        </a:spcBef>
        <a:spcAft>
          <a:spcPct val="0"/>
        </a:spcAft>
        <a:buClr>
          <a:srgbClr val="2488FF"/>
        </a:buClr>
        <a:buSzPct val="100000"/>
        <a:buFont typeface="Wingdings 2" panose="05020102010507070707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55" indent="-182880" algn="l" rtl="0" eaLnBrk="0" fontAlgn="base" hangingPunct="0">
        <a:spcBef>
          <a:spcPts val="225"/>
        </a:spcBef>
        <a:spcAft>
          <a:spcPct val="0"/>
        </a:spcAft>
        <a:buClr>
          <a:srgbClr val="2488FF"/>
        </a:buClr>
        <a:buSzPct val="112000"/>
        <a:buFont typeface="Verdana" panose="020B0604030504040204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880" algn="l" rtl="0" eaLnBrk="0" fontAlgn="base" hangingPunct="0">
        <a:spcBef>
          <a:spcPts val="250"/>
        </a:spcBef>
        <a:spcAft>
          <a:spcPct val="0"/>
        </a:spcAft>
        <a:buClr>
          <a:srgbClr val="3FFF6D"/>
        </a:buClr>
        <a:buSzPct val="100000"/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345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 panose="020B0604030504040204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53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 panose="05020102010507070707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Verdana" panose="020B0604030504040204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 panose="05020102010507070707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89113"/>
            <a:ext cx="7772400" cy="1828800"/>
          </a:xfrm>
        </p:spPr>
        <p:txBody>
          <a:bodyPr vert="horz" lIns="45720" rIns="45720" bIns="45720" anchor="b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Pointers in C</a:t>
            </a:r>
            <a:endParaRPr kumimoji="0" lang="en-IN" sz="45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182880" tIns="0" rIns="91440" bIns="45720" numCol="1" anchor="t" anchorCtr="0" compatLnSpc="1">
            <a:normAutofit/>
          </a:bodyPr>
          <a:lstStyle/>
          <a:p>
            <a:pPr marL="3683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 panose="05020102010507070707"/>
              <a:buNone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shade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noFill/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Understanding 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</a:t>
            </a: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emory 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</a:t>
            </a: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ddresses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28625" y="1785938"/>
            <a:ext cx="8229600" cy="4054475"/>
          </a:xfrm>
        </p:spPr>
        <p:txBody>
          <a:bodyPr wrap="square" lIns="182880" tIns="91440" rIns="91440" bIns="45720" anchor="t" anchorCtr="0"/>
          <a:p>
            <a:pPr eaLnBrk="1" hangingPunct="1"/>
            <a:r>
              <a:rPr lang="en-IN" altLang="x-none" sz="2400" dirty="0"/>
              <a:t>C uses pointers in three main ways.</a:t>
            </a:r>
            <a:endParaRPr lang="en-IN" altLang="x-none" sz="2400" dirty="0"/>
          </a:p>
          <a:p>
            <a:pPr marL="805180" lvl="1" indent="-457200" eaLnBrk="1" hangingPunct="1">
              <a:buFont typeface="Verdana" panose="020B0604030504040204" pitchFamily="34" charset="0"/>
              <a:buAutoNum type="arabicPeriod"/>
            </a:pPr>
            <a:r>
              <a:rPr lang="en-IN" altLang="x-none" sz="2000" dirty="0"/>
              <a:t>Pointers in C provide an alternative means of accessing information stored in arrays, which is especially valuable when working with strings. There is an intimate link between arrays and pointers in C.</a:t>
            </a:r>
            <a:endParaRPr lang="en-IN" altLang="x-none" sz="2000" dirty="0"/>
          </a:p>
          <a:p>
            <a:pPr marL="805180" lvl="1" indent="-457200" eaLnBrk="1" hangingPunct="1">
              <a:buFont typeface="Verdana" panose="020B0604030504040204" pitchFamily="34" charset="0"/>
              <a:buAutoNum type="arabicPeriod"/>
            </a:pPr>
            <a:r>
              <a:rPr lang="en-IN" altLang="x-none" sz="2000" dirty="0"/>
              <a:t>C uses pointers to handle </a:t>
            </a:r>
            <a:r>
              <a:rPr lang="en-IN" altLang="x-none" sz="2000" i="1" dirty="0"/>
              <a:t>variable parameters passed </a:t>
            </a:r>
            <a:r>
              <a:rPr lang="en-IN" altLang="x-none" sz="2000" dirty="0"/>
              <a:t>to functions.</a:t>
            </a:r>
            <a:endParaRPr lang="en-IN" altLang="x-none" sz="2000" dirty="0"/>
          </a:p>
          <a:p>
            <a:pPr marL="805180" lvl="1" indent="-457200" eaLnBrk="1" hangingPunct="1">
              <a:buFont typeface="Verdana" panose="020B0604030504040204" pitchFamily="34" charset="0"/>
              <a:buAutoNum type="arabicPeriod"/>
            </a:pPr>
            <a:r>
              <a:rPr lang="en-IN" altLang="x-none" sz="2000" dirty="0"/>
              <a:t>They are used to create </a:t>
            </a:r>
            <a:r>
              <a:rPr lang="en-IN" altLang="x-none" sz="2000" i="1" dirty="0"/>
              <a:t>dynamic data structures, those </a:t>
            </a:r>
            <a:r>
              <a:rPr lang="en-IN" altLang="x-none" sz="2000" dirty="0"/>
              <a:t>that are built up from blocks of memory allocated from the heap at run-time. This is only visible through the use of pointers.</a:t>
            </a:r>
            <a:endParaRPr lang="en-IN" altLang="x-none" sz="2000" dirty="0"/>
          </a:p>
        </p:txBody>
      </p:sp>
      <p:sp>
        <p:nvSpPr>
          <p:cNvPr id="24580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 fontScale="9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Memory Leak &amp; Memory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orruption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182880" tIns="91440" rIns="91440" bIns="45720" numCol="1" anchor="t" anchorCtr="0" compatLnSpc="1">
            <a:normAutofit fontScale="92500" lnSpcReduction="2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Dangling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</a:t>
            </a:r>
            <a:endParaRPr kumimoji="0" lang="en-US" sz="16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6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 may be used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hold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 of dynamically allocated memory. After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memory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freed with the free() function (in C),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pointer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itself will still contain the address of the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released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This is referred to as a dangling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corruption</a:t>
            </a:r>
            <a:endParaRPr kumimoji="0" lang="en-US" sz="16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6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when altered without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 explicit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assignment due to the inadvertent and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unexpected altering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data held in memory or the altering of a pointer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specific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place in memory is known as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corruption.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Buffer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overflow</a:t>
            </a:r>
            <a:endParaRPr kumimoji="0" lang="en-US" sz="16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US" sz="16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Overwrite beyond allocated length char *a =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(128*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sizeof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(char));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memcpy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(a, data,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dataLen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 /* Error if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dataLen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too long. */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996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&amp;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</a:t>
            </a: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onst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Qualifier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628775"/>
            <a:ext cx="8183563" cy="4321175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 to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Constant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keyword can be used in the declaration of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pointer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a pointer is declared to indicate that the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value pointed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must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changed.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 = 10;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=&amp;n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Constant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Pointers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Constant pointers ensure that the address stored in a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 cannot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changed. Consider the following statements 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 = 10;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&amp;n; /*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constant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6020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&amp;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Const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Qualifier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700213"/>
            <a:ext cx="8004175" cy="4176713"/>
          </a:xfrm>
        </p:spPr>
        <p:txBody>
          <a:bodyPr vert="horz" wrap="square" lIns="182880" tIns="91440" rIns="91440" bIns="45720" numCol="1" anchor="t" anchorCtr="0" compatLnSpc="1">
            <a:no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Constant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parameters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prevent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 argument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being altered in a function, use the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qualifier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demonstrated in the next programs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#include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stdio.h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change(char *);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main(void)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char s[]=“Siva”;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change(s);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(“\n The string after calling change():\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%s”, s);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0;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704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Understanding 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</a:t>
            </a: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emory 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</a:t>
            </a: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ddresses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5000625" y="1600200"/>
            <a:ext cx="3686175" cy="4525963"/>
          </a:xfrm>
        </p:spPr>
        <p:txBody>
          <a:bodyPr wrap="square" lIns="182880" tIns="91440" rIns="91440" bIns="45720" anchor="t" anchorCtr="0"/>
          <a:p>
            <a:pPr eaLnBrk="1" hangingPunct="1"/>
            <a:r>
              <a:rPr lang="en-IN" altLang="x-none" sz="2400" dirty="0"/>
              <a:t>The stack has three major functions:</a:t>
            </a:r>
            <a:endParaRPr lang="en-IN" altLang="x-none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IN" altLang="x-none" sz="2000" dirty="0"/>
              <a:t>1. The stack provides the storage area for local variables declared within the function.</a:t>
            </a:r>
            <a:endParaRPr lang="en-IN" altLang="x-none" sz="20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IN" altLang="x-none" sz="2000" dirty="0"/>
              <a:t>2. The stack stores </a:t>
            </a:r>
            <a:r>
              <a:rPr lang="en-IN" altLang="x-none" sz="2000" i="1" dirty="0"/>
              <a:t>housekeeping information involved </a:t>
            </a:r>
            <a:r>
              <a:rPr lang="en-IN" altLang="x-none" sz="2000" dirty="0"/>
              <a:t>when function call is made.</a:t>
            </a:r>
            <a:endParaRPr lang="en-IN" altLang="x-none" sz="20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IN" altLang="x-none" sz="2000" dirty="0"/>
              <a:t>3. The stack is needed for recursive call.</a:t>
            </a:r>
            <a:endParaRPr lang="en-IN" altLang="x-none" sz="2000" dirty="0"/>
          </a:p>
          <a:p>
            <a:pPr eaLnBrk="1" hangingPunct="1"/>
            <a:endParaRPr lang="en-IN" altLang="x-none" sz="2400" dirty="0"/>
          </a:p>
        </p:txBody>
      </p:sp>
      <p:sp>
        <p:nvSpPr>
          <p:cNvPr id="25604" name="Footer Placeholder 5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2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1571625"/>
            <a:ext cx="4357688" cy="4929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Footer Placeholder 4"/>
          <p:cNvSpPr txBox="1"/>
          <p:nvPr/>
        </p:nvSpPr>
        <p:spPr>
          <a:xfrm>
            <a:off x="752475" y="6500813"/>
            <a:ext cx="7737475" cy="3651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algn="ctr"/>
            <a:r>
              <a:rPr lang="en-GB" altLang="zh-CN" sz="1000" dirty="0">
                <a:solidFill>
                  <a:srgbClr val="91AAB9"/>
                </a:solidFill>
                <a:latin typeface="Arial" panose="020B0604020202020204" pitchFamily="34" charset="0"/>
              </a:rPr>
              <a:t>© Oxford University Press 2013. All rights reserved.</a:t>
            </a:r>
            <a:endParaRPr lang="en-IN" altLang="x-none" sz="1000" dirty="0">
              <a:solidFill>
                <a:srgbClr val="91AAB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641350"/>
            <a:ext cx="8070850" cy="571500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Memory </a:t>
            </a: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Layout Summary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627" name="Footer Placeholder 4"/>
          <p:cNvSpPr txBox="1">
            <a:spLocks noGrp="1"/>
          </p:cNvSpPr>
          <p:nvPr>
            <p:ph type="ftr" sz="quarter" idx="3"/>
          </p:nvPr>
        </p:nvSpPr>
        <p:spPr bwMode="auto">
          <a:xfrm>
            <a:off x="684213" y="6472238"/>
            <a:ext cx="7737475" cy="365125"/>
          </a:xfrm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174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3713" y="1628775"/>
            <a:ext cx="6121400" cy="4603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Address Operator (&amp;)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770" name="Text Box 4"/>
          <p:cNvSpPr txBox="1"/>
          <p:nvPr/>
        </p:nvSpPr>
        <p:spPr>
          <a:xfrm>
            <a:off x="539750" y="1720850"/>
            <a:ext cx="8040688" cy="31702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GB" altLang="en-US" sz="2000">
                <a:latin typeface="Franklin Gothic Medium" panose="020B0603020102020204" pitchFamily="34" charset="0"/>
              </a:rPr>
              <a:t>Pointer address operator is denoted by ‘&amp;’ symbol</a:t>
            </a:r>
            <a:endParaRPr lang="en-GB" altLang="en-US" sz="2000">
              <a:latin typeface="Franklin Gothic Medium" panose="020B0603020102020204" pitchFamily="34" charset="0"/>
            </a:endParaRPr>
          </a:p>
          <a:p>
            <a:r>
              <a:rPr lang="en-GB" altLang="en-US" sz="2000">
                <a:latin typeface="Franklin Gothic Medium" panose="020B0603020102020204" pitchFamily="34" charset="0"/>
              </a:rPr>
              <a:t>2.When we use ampersand symbol as a prefix to a variable name ‘&amp;’, it gives the address of that variable.</a:t>
            </a:r>
            <a:endParaRPr lang="en-GB" altLang="en-US" sz="2000">
              <a:latin typeface="Franklin Gothic Medium" panose="020B0603020102020204" pitchFamily="34" charset="0"/>
            </a:endParaRPr>
          </a:p>
          <a:p>
            <a:endParaRPr lang="en-GB" altLang="en-US" sz="2000">
              <a:latin typeface="Franklin Gothic Medium" panose="020B0603020102020204" pitchFamily="34" charset="0"/>
            </a:endParaRPr>
          </a:p>
          <a:p>
            <a:r>
              <a:rPr lang="en-GB" altLang="en-US" sz="2000">
                <a:latin typeface="Franklin Gothic Medium" panose="020B0603020102020204" pitchFamily="34" charset="0"/>
              </a:rPr>
              <a:t>lets take an example –</a:t>
            </a:r>
            <a:endParaRPr lang="en-GB" altLang="en-US" sz="2000">
              <a:latin typeface="Franklin Gothic Medium" panose="020B0603020102020204" pitchFamily="34" charset="0"/>
            </a:endParaRPr>
          </a:p>
          <a:p>
            <a:r>
              <a:rPr lang="en-GB" altLang="en-US" sz="2000" b="1">
                <a:solidFill>
                  <a:srgbClr val="0070C0"/>
                </a:solidFill>
                <a:latin typeface="Franklin Gothic Medium" panose="020B0603020102020204" pitchFamily="34" charset="0"/>
              </a:rPr>
              <a:t>&amp;n </a:t>
            </a:r>
            <a:r>
              <a:rPr lang="en-GB" altLang="en-US" sz="2000">
                <a:latin typeface="Franklin Gothic Medium" panose="020B0603020102020204" pitchFamily="34" charset="0"/>
              </a:rPr>
              <a:t> -  It gives an address on variable n</a:t>
            </a:r>
            <a:endParaRPr lang="en-GB" altLang="en-US" sz="2000">
              <a:latin typeface="Franklin Gothic Medium" panose="020B0603020102020204" pitchFamily="34" charset="0"/>
            </a:endParaRPr>
          </a:p>
          <a:p>
            <a:endParaRPr lang="en-GB" altLang="en-US" sz="2000">
              <a:latin typeface="Franklin Gothic Medium" panose="020B0603020102020204" pitchFamily="34" charset="0"/>
            </a:endParaRPr>
          </a:p>
          <a:p>
            <a:endParaRPr lang="en-GB" altLang="en-US" sz="2000">
              <a:latin typeface="Franklin Gothic Medium" panose="020B0603020102020204" pitchFamily="34" charset="0"/>
            </a:endParaRPr>
          </a:p>
          <a:p>
            <a:endParaRPr lang="en-GB" altLang="en-US" sz="2000">
              <a:latin typeface="Franklin Gothic Medium" panose="020B0603020102020204" pitchFamily="34" charset="0"/>
            </a:endParaRPr>
          </a:p>
          <a:p>
            <a:endParaRPr lang="en-GB" altLang="en-US" sz="2000">
              <a:latin typeface="Franklin Gothic Medium" panose="020B0603020102020204" pitchFamily="34" charset="0"/>
            </a:endParaRPr>
          </a:p>
        </p:txBody>
      </p:sp>
      <p:pic>
        <p:nvPicPr>
          <p:cNvPr id="32771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95725" y="3660775"/>
            <a:ext cx="4779963" cy="2478088"/>
          </a:xfrm>
          <a:ln>
            <a:solidFill>
              <a:schemeClr val="accent1"/>
            </a:solidFill>
            <a:miter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187825"/>
          </a:xfrm>
        </p:spPr>
        <p:txBody>
          <a:bodyPr lIns="182880" tIns="91440" anchor="t" anchorCtr="0"/>
          <a:p>
            <a:pPr marL="0" indent="0">
              <a:buNone/>
            </a:pPr>
            <a:r>
              <a:rPr lang="en-GB" altLang="en-US" sz="2000"/>
              <a:t>#include&lt;stdio.h&gt;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/>
              <a:t>void main()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/>
              <a:t>{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/>
              <a:t>int n = 10;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/>
              <a:t>printf("\nValue of n is : %d",n);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/>
              <a:t>printf("\nValue of &amp;n is : %u",&amp;n);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/>
              <a:t>}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/>
              <a:t>In order to print the variable we simply use name of variable while to print the address of the variable we use ampersand along with %u</a:t>
            </a:r>
            <a:endParaRPr lang="en-GB" altLang="en-US" sz="2000"/>
          </a:p>
          <a:p>
            <a:pPr marL="0" indent="0">
              <a:buNone/>
            </a:pPr>
            <a:endParaRPr lang="en-GB" altLang="en-US" sz="2000"/>
          </a:p>
          <a:p>
            <a:pPr marL="0" indent="0">
              <a:buNone/>
            </a:pPr>
            <a:r>
              <a:rPr lang="en-GB" altLang="en-US" sz="2000"/>
              <a:t>Consider the above example, where we have used to print the address of the variable using ampersand operator</a:t>
            </a:r>
            <a:endParaRPr lang="en-GB" altLang="en-US" sz="20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371475" y="600075"/>
            <a:ext cx="8135938" cy="72548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5C9965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Address Operator (&amp;) </a:t>
            </a:r>
            <a:r>
              <a:rPr kumimoji="0" lang="en-US" alt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contd</a:t>
            </a:r>
            <a:endParaRPr kumimoji="0" lang="en-US" altLang="en-I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7663" y="1695450"/>
            <a:ext cx="3135313" cy="1800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GB" altLang="en-US" strike="noStrike" noProof="1"/>
          </a:p>
          <a:p>
            <a:pPr marL="0" indent="0" fontAlgn="base">
              <a:buNone/>
            </a:pPr>
            <a:r>
              <a:rPr lang="en-GB" altLang="en-US" sz="2000" strike="noStrike" noProof="1">
                <a:sym typeface="+mn-ea"/>
              </a:rPr>
              <a:t>Output :</a:t>
            </a:r>
            <a:endParaRPr lang="en-GB" altLang="en-US" sz="2000" strike="noStrike" noProof="1"/>
          </a:p>
          <a:p>
            <a:pPr marL="0" indent="0" fontAlgn="base">
              <a:buNone/>
            </a:pPr>
            <a:r>
              <a:rPr lang="en-GB" altLang="en-US" sz="2000" strike="noStrike" noProof="1">
                <a:sym typeface="+mn-ea"/>
              </a:rPr>
              <a:t>Value of  n is : 10</a:t>
            </a:r>
            <a:endParaRPr lang="en-GB" altLang="en-US" sz="2000" strike="noStrike" noProof="1"/>
          </a:p>
          <a:p>
            <a:pPr marL="0" indent="0" fontAlgn="base">
              <a:buNone/>
            </a:pPr>
            <a:r>
              <a:rPr lang="en-GB" altLang="en-US" sz="2000" strike="noStrike" noProof="1">
                <a:sym typeface="+mn-ea"/>
              </a:rPr>
              <a:t>Value of &amp;n is : 1002</a:t>
            </a:r>
            <a:endParaRPr lang="en-GB" altLang="en-US" sz="2000" strike="noStrike" noProof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075613" cy="100806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700213"/>
            <a:ext cx="8189913" cy="4249738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alt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is a group of cells that can hold an address.</a:t>
            </a:r>
            <a:endParaRPr kumimoji="0" lang="en-US" alt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 provides a way of accessing a variable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without referring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the variable directly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variable is a variable that holds the memory address of another variable.</a:t>
            </a:r>
            <a:endParaRPr kumimoji="0" lang="en-I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798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None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Put another way, the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 does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 hold a value in the traditional sense; instead,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holds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address of another variable. 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6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916113"/>
            <a:ext cx="8229600" cy="3071813"/>
          </a:xfrm>
        </p:spPr>
        <p:txBody>
          <a:bodyPr vert="horz" wrap="square" lIns="182880" tIns="91440" rIns="91440" bIns="45720" numCol="1" anchor="t" anchorCtr="0" compatLnSpc="1">
            <a:normAutofit fontScale="92500" lnSpcReduction="2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They are called pointers for the simple reason that, by storing an address, they ‘point’ to a particular point in memory. 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points to that variable by holding a copy of its address.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Because a pointer holds an address rather than a value, it has two parts. The pointer itself holds the address. The address points to a value.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00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939800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Pointers can be used to: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628775"/>
            <a:ext cx="8218488" cy="4321175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address, thereby facilitating the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changes made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 variable in the called function to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become permanently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available in the function from where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function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called.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eturn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 than one value from a function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indirectly.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arrays and strings more conveniently from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 function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another.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anipulate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arrays more easily by moving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pointers to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them (or to parts of them) instead of moving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arrays themselves.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2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understand pointer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789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7050" y="2212975"/>
            <a:ext cx="5106988" cy="3355975"/>
          </a:xfrm>
          <a:ln>
            <a:solidFill>
              <a:schemeClr val="accent1"/>
            </a:solidFill>
            <a:miter/>
          </a:ln>
        </p:spPr>
      </p:pic>
      <p:pic>
        <p:nvPicPr>
          <p:cNvPr id="3789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38" y="2138363"/>
            <a:ext cx="2851150" cy="378618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understand pointer</a:t>
            </a:r>
            <a:endParaRPr kumimoji="0" lang="en-GB" altLang="en-US" sz="3600" b="1" i="0" u="none" strike="noStrike" kern="1200" cap="none" spc="0" normalizeH="0" baseline="0" noProof="1"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891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0" y="1598613"/>
            <a:ext cx="5173663" cy="4757737"/>
          </a:xfrm>
          <a:ln>
            <a:solidFill>
              <a:schemeClr val="accent1"/>
            </a:solidFill>
            <a:miter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542925"/>
            <a:ext cx="8143875" cy="939800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Learning Objectives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7993063" cy="4321175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nderstand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addresses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nderstand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concept of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pointers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earn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use of pointer variables and understand call-by-value and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call-by-address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acquainted with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dereferencing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tudy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equivalence among arrays and pointers—treating pointers as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arrays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earn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about the concept and construction of array of pointers and pointer to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650875"/>
            <a:ext cx="8183563" cy="1050925"/>
          </a:xfrm>
        </p:spPr>
        <p:txBody>
          <a:bodyPr>
            <a:normAutofit fontScale="90000"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lang="en-US" altLang="en-GB">
                <a:solidFill>
                  <a:schemeClr val="bg1"/>
                </a:solidFill>
                <a:sym typeface="+mn-ea"/>
              </a:rPr>
            </a:b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understand pointer</a:t>
            </a:r>
            <a:br>
              <a:rPr lang="en-US" altLang="en-GB">
                <a:solidFill>
                  <a:schemeClr val="bg1"/>
                </a:solidFill>
              </a:rPr>
            </a:br>
            <a:endParaRPr kumimoji="0" lang="en-GB" altLang="en-US" sz="3600" b="1" i="0" u="none" strike="noStrike" kern="1200" cap="none" spc="0" normalizeH="0" baseline="0" noProof="1"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4375" y="1701800"/>
            <a:ext cx="7772400" cy="3937000"/>
          </a:xfrm>
          <a:ln>
            <a:solidFill>
              <a:schemeClr val="accent1"/>
            </a:solidFill>
            <a:miter/>
          </a:ln>
        </p:spPr>
      </p:pic>
      <p:sp>
        <p:nvSpPr>
          <p:cNvPr id="5" name="Rectangle 4"/>
          <p:cNvSpPr/>
          <p:nvPr/>
        </p:nvSpPr>
        <p:spPr>
          <a:xfrm>
            <a:off x="2776538" y="4797425"/>
            <a:ext cx="5540375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400" strike="noStrike" noProof="1"/>
              <a:t>Which one is pointer here ? i or j ?</a:t>
            </a:r>
            <a:endParaRPr lang="en-US" altLang="en-GB" sz="2400" strike="noStrike" noProof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pointer to pointer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0962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188" y="1670050"/>
            <a:ext cx="6332537" cy="2130425"/>
          </a:xfrm>
          <a:ln>
            <a:solidFill>
              <a:schemeClr val="accent1"/>
            </a:solidFill>
            <a:miter/>
          </a:ln>
        </p:spPr>
      </p:pic>
      <p:pic>
        <p:nvPicPr>
          <p:cNvPr id="4096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3533775"/>
            <a:ext cx="6445250" cy="245586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Pointers can be used to: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reate complex data structures, such as linked lists and binary trees, where one data structure must contain references to other data structures.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ommunicate information about memory, as in the function malloc() which returns the location of free memory by using a pointer.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ompile faster, more efficient code than other derived data types such as arrays.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48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620713"/>
            <a:ext cx="8064500" cy="654050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Declaring a Pointer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3" y="1547813"/>
            <a:ext cx="8218488" cy="2592388"/>
          </a:xfrm>
        </p:spPr>
        <p:txBody>
          <a:bodyPr vert="horz" wrap="square" lIns="182880" tIns="91440" rIns="91440" bIns="45720" numCol="1" anchor="t" anchorCtr="0" compatLnSpc="1">
            <a:norm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Just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any other variable in a program, a pointer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 to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declared; it will have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value, a scope, a </a:t>
            </a:r>
            <a:r>
              <a:rPr kumimoji="0" lang="en-I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lifetime,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 and it will occupy a certain number of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locations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The pointer operator available in C is ‘*’,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called ‘</a:t>
            </a:r>
            <a:r>
              <a:rPr kumimoji="0" lang="en-IN" sz="1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value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address’ operator</a:t>
            </a:r>
            <a:r>
              <a:rPr kumimoji="0" lang="en-IN" sz="1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18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syntax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declaring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variable is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datatype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</a:t>
            </a:r>
            <a:r>
              <a:rPr kumimoji="0" lang="en-IN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pointer_variable</a:t>
            </a:r>
            <a:r>
              <a:rPr kumimoji="0" lang="en-I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IN" sz="16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01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3468688"/>
            <a:ext cx="8235950" cy="326548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Pointer pointing to?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403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2150" y="1836738"/>
            <a:ext cx="5524500" cy="2708275"/>
          </a:xfrm>
          <a:ln>
            <a:solidFill>
              <a:schemeClr val="accent1"/>
            </a:solidFill>
            <a:miter/>
          </a:ln>
        </p:spPr>
      </p:pic>
      <p:sp>
        <p:nvSpPr>
          <p:cNvPr id="44035" name="Text Box 4"/>
          <p:cNvSpPr txBox="1"/>
          <p:nvPr/>
        </p:nvSpPr>
        <p:spPr>
          <a:xfrm>
            <a:off x="2228850" y="4713288"/>
            <a:ext cx="6165850" cy="15684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GB" altLang="en-US" sz="2400">
                <a:latin typeface="Franklin Gothic Medium" panose="020B0603020102020204" pitchFamily="34" charset="0"/>
              </a:rPr>
              <a:t>int    *ip;           /* pointer to an integer */</a:t>
            </a:r>
            <a:endParaRPr lang="en-GB" altLang="en-US" sz="2400">
              <a:latin typeface="Franklin Gothic Medium" panose="020B0603020102020204" pitchFamily="34" charset="0"/>
            </a:endParaRPr>
          </a:p>
          <a:p>
            <a:r>
              <a:rPr lang="en-GB" altLang="en-US" sz="2400">
                <a:latin typeface="Franklin Gothic Medium" panose="020B0603020102020204" pitchFamily="34" charset="0"/>
              </a:rPr>
              <a:t>double *dp;     /* pointer to a double */</a:t>
            </a:r>
            <a:endParaRPr lang="en-GB" altLang="en-US" sz="2400">
              <a:latin typeface="Franklin Gothic Medium" panose="020B0603020102020204" pitchFamily="34" charset="0"/>
            </a:endParaRPr>
          </a:p>
          <a:p>
            <a:r>
              <a:rPr lang="en-GB" altLang="en-US" sz="2400">
                <a:latin typeface="Franklin Gothic Medium" panose="020B0603020102020204" pitchFamily="34" charset="0"/>
              </a:rPr>
              <a:t>float  *fp;        /* pointer to a float */</a:t>
            </a:r>
            <a:endParaRPr lang="en-GB" altLang="en-US" sz="2400">
              <a:latin typeface="Franklin Gothic Medium" panose="020B0603020102020204" pitchFamily="34" charset="0"/>
            </a:endParaRPr>
          </a:p>
          <a:p>
            <a:r>
              <a:rPr lang="en-GB" altLang="en-US" sz="2400">
                <a:latin typeface="Franklin Gothic Medium" panose="020B0603020102020204" pitchFamily="34" charset="0"/>
              </a:rPr>
              <a:t>char   *ch       /* pointer to a character */</a:t>
            </a:r>
            <a:endParaRPr lang="en-GB" altLang="en-US" sz="240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625" y="454025"/>
            <a:ext cx="8229600" cy="560388"/>
          </a:xfrm>
        </p:spPr>
        <p:txBody>
          <a:bodyPr vert="horz" anchor="b">
            <a:normAutofit fontScale="9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C9965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Consider the following program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058" name="Content Placeholder 4"/>
          <p:cNvSpPr>
            <a:spLocks noGrp="1"/>
          </p:cNvSpPr>
          <p:nvPr>
            <p:ph sz="half" idx="1"/>
          </p:nvPr>
        </p:nvSpPr>
        <p:spPr>
          <a:xfrm>
            <a:off x="468313" y="1196975"/>
            <a:ext cx="2990850" cy="5327650"/>
          </a:xfrm>
        </p:spPr>
        <p:txBody>
          <a:bodyPr wrap="square" lIns="182880" tIns="91440" rIns="91440" bIns="45720" anchor="t" anchorCtr="0"/>
          <a:p>
            <a:pPr eaLnBrk="1" hangingPunct="1">
              <a:buSzPct val="80000"/>
              <a:buFont typeface="Wingdings 2" panose="05020102010507070707" pitchFamily="18" charset="2"/>
              <a:buNone/>
            </a:pPr>
            <a:endParaRPr lang="en-IN" altLang="x-none" sz="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#include &lt;stdio.h&gt;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int main()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{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int *p;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float *q;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double *r;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printf(“\n the size of integer pointer is %d”,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sizeof(p));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printf(“\n the size of fl oat pointer is %d”,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sizeof(q));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printf(“\n the size of double pointer is %d”,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sizeof(r));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printf(“\n the size of character pointer is %d”,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sizeof(char *));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return 0;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400" b="1" kern="1200" dirty="0">
                <a:latin typeface="+mn-lt"/>
                <a:ea typeface="+mn-ea"/>
                <a:cs typeface="+mn-cs"/>
              </a:rPr>
              <a:t>}</a:t>
            </a:r>
            <a:endParaRPr lang="en-IN" altLang="x-none" sz="14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5059" name="Content Placeholder 6"/>
          <p:cNvSpPr>
            <a:spLocks noGrp="1"/>
          </p:cNvSpPr>
          <p:nvPr>
            <p:ph sz="half" idx="2"/>
          </p:nvPr>
        </p:nvSpPr>
        <p:spPr>
          <a:xfrm>
            <a:off x="4643438" y="1052513"/>
            <a:ext cx="4038600" cy="5572125"/>
          </a:xfrm>
        </p:spPr>
        <p:txBody>
          <a:bodyPr wrap="square" lIns="182880" tIns="91440" rIns="91440" bIns="45720" anchor="t" anchorCtr="0"/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sz="1800" b="1" kern="1200" dirty="0">
                <a:latin typeface="+mn-lt"/>
                <a:ea typeface="+mn-ea"/>
                <a:cs typeface="+mn-cs"/>
              </a:rPr>
              <a:t>OUTPUT</a:t>
            </a:r>
            <a:endParaRPr lang="en-IN" altLang="x-none" sz="18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i="1" kern="1200" dirty="0">
                <a:latin typeface="+mn-lt"/>
                <a:ea typeface="+mn-ea"/>
                <a:cs typeface="+mn-cs"/>
              </a:rPr>
              <a:t>In Turbo C:</a:t>
            </a:r>
            <a:endParaRPr lang="en-IN" altLang="x-none" sz="1800" b="1" i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kern="1200" dirty="0">
                <a:latin typeface="+mn-lt"/>
                <a:ea typeface="+mn-ea"/>
                <a:cs typeface="+mn-cs"/>
              </a:rPr>
              <a:t>the size of integer pointer is 2</a:t>
            </a:r>
            <a:endParaRPr lang="en-IN" altLang="x-none" sz="18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kern="1200" dirty="0">
                <a:latin typeface="+mn-lt"/>
                <a:ea typeface="+mn-ea"/>
                <a:cs typeface="+mn-cs"/>
              </a:rPr>
              <a:t>the size of fl oat pointer is 2</a:t>
            </a:r>
            <a:endParaRPr lang="en-IN" altLang="x-none" sz="18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kern="1200" dirty="0">
                <a:latin typeface="+mn-lt"/>
                <a:ea typeface="+mn-ea"/>
                <a:cs typeface="+mn-cs"/>
              </a:rPr>
              <a:t>the size of double pointer is 2</a:t>
            </a:r>
            <a:endParaRPr lang="en-IN" altLang="x-none" sz="18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kern="1200" dirty="0">
                <a:latin typeface="+mn-lt"/>
                <a:ea typeface="+mn-ea"/>
                <a:cs typeface="+mn-cs"/>
              </a:rPr>
              <a:t>the size of character pointer is 2</a:t>
            </a:r>
            <a:endParaRPr lang="en-IN" altLang="x-none" sz="18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i="1" kern="1200" dirty="0">
                <a:latin typeface="+mn-lt"/>
                <a:ea typeface="+mn-ea"/>
                <a:cs typeface="+mn-cs"/>
              </a:rPr>
              <a:t>In GCC:</a:t>
            </a:r>
            <a:endParaRPr lang="en-IN" altLang="x-none" sz="1800" b="1" i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kern="1200" dirty="0">
                <a:latin typeface="+mn-lt"/>
                <a:ea typeface="+mn-ea"/>
                <a:cs typeface="+mn-cs"/>
              </a:rPr>
              <a:t>the size of integer pointer is 4</a:t>
            </a:r>
            <a:endParaRPr lang="en-IN" altLang="x-none" sz="18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kern="1200" dirty="0">
                <a:latin typeface="+mn-lt"/>
                <a:ea typeface="+mn-ea"/>
                <a:cs typeface="+mn-cs"/>
              </a:rPr>
              <a:t>the size of fl oat pointer is 4</a:t>
            </a:r>
            <a:endParaRPr lang="en-IN" altLang="x-none" sz="18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kern="1200" dirty="0">
                <a:latin typeface="+mn-lt"/>
                <a:ea typeface="+mn-ea"/>
                <a:cs typeface="+mn-cs"/>
              </a:rPr>
              <a:t>the size of double pointer is 4</a:t>
            </a:r>
            <a:endParaRPr lang="en-IN" altLang="x-none" sz="18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IN" altLang="x-none" sz="1800" b="1" kern="1200" dirty="0">
                <a:latin typeface="+mn-lt"/>
                <a:ea typeface="+mn-ea"/>
                <a:cs typeface="+mn-cs"/>
              </a:rPr>
              <a:t>the size of character pointer is 4</a:t>
            </a:r>
            <a:endParaRPr lang="en-IN" altLang="x-none" sz="18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3797" name="Footer Placeholder 7"/>
          <p:cNvSpPr txBox="1">
            <a:spLocks noGrp="1"/>
          </p:cNvSpPr>
          <p:nvPr>
            <p:ph type="ftr" sz="quarter" idx="11"/>
          </p:nvPr>
        </p:nvSpPr>
        <p:spPr bwMode="auto">
          <a:xfrm>
            <a:off x="323850" y="6515100"/>
            <a:ext cx="8496300" cy="365125"/>
          </a:xfrm>
          <a:noFill/>
          <a:ln>
            <a:noFill/>
            <a:miter lim="800000"/>
          </a:ln>
        </p:spPr>
        <p:txBody>
          <a:bodyPr vert="horz"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Drawbacks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773238"/>
            <a:ext cx="8064500" cy="3887788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programmer is likely to commit mistakes such as typographical mistakes and providing wrong offsets.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Porting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code to other implementations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would require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changes, if data type sizes differ. This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would lead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portability issues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have data types but the size of a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 variable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always four bytes (in a 32-bit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machine) whatever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data type is used in declaring it.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0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549275"/>
            <a:ext cx="8064500" cy="935038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Where is a </a:t>
            </a:r>
            <a:r>
              <a:rPr kumimoji="0" lang="en-I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Stored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628775"/>
            <a:ext cx="8229600" cy="4248150"/>
          </a:xfrm>
        </p:spPr>
        <p:txBody>
          <a:bodyPr vert="horz" wrap="square" lIns="182880" tIns="91440" rIns="91440" bIns="45720" numCol="1" anchor="t" anchorCtr="0" compatLnSpc="1">
            <a:norm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defined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stored globally, or it can be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defined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local to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function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stored on the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stack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 generally not stored on the heap. 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798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None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 is like any other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variable in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sense that it requires storage space somewhere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computer’s memory, but it is not like most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variables because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contains no data, only an address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Since it is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 address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it actually contains a number referring to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memory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location. 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84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549275"/>
            <a:ext cx="8137525" cy="939800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Initializing Pointers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628775"/>
            <a:ext cx="8291513" cy="4464050"/>
          </a:xfrm>
        </p:spPr>
        <p:txBody>
          <a:bodyPr vert="horz" wrap="square" lIns="182880" tIns="91440" rIns="91440" bIns="45720" numCol="1" anchor="t" anchorCtr="0" compatLnSpc="1">
            <a:normAutofit lnSpcReduction="2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Unlike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simple variable that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stores a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value, a pointer must be initialized with a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specified address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prior to its use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should be initialized with another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variable’s memory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address, with 0, or with the keyword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 prior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its use; 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therwise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result may be a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compiler error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a run-time error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 a = 10 ;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 *ptr ;      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//pointer declaration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ptr = &amp;a ;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//pointer initialization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868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en-GB" altLang="en-US" strike="noStrike" noProof="1"/>
          </a:p>
        </p:txBody>
      </p:sp>
      <p:pic>
        <p:nvPicPr>
          <p:cNvPr id="49154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 l="22736" t="34967" r="43423" b="7527"/>
          <a:stretch>
            <a:fillRect/>
          </a:stretch>
        </p:blipFill>
        <p:spPr>
          <a:xfrm>
            <a:off x="76200" y="188913"/>
            <a:ext cx="6305550" cy="6210300"/>
          </a:xfrm>
          <a:ln>
            <a:solidFill>
              <a:schemeClr val="accent1"/>
            </a:solidFill>
            <a:miter/>
          </a:ln>
        </p:spPr>
      </p:pic>
      <p:sp>
        <p:nvSpPr>
          <p:cNvPr id="6" name="Rectangle 5"/>
          <p:cNvSpPr/>
          <p:nvPr/>
        </p:nvSpPr>
        <p:spPr>
          <a:xfrm>
            <a:off x="3203575" y="188913"/>
            <a:ext cx="5940425" cy="881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Create , initialize, assign and access pointer variable</a:t>
            </a:r>
            <a:endParaRPr lang="en-US" altLang="en-GB" sz="2000" b="1" strike="noStrike" noProof="1"/>
          </a:p>
        </p:txBody>
      </p:sp>
      <p:pic>
        <p:nvPicPr>
          <p:cNvPr id="4915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0526" t="34740" r="51099" b="37352"/>
          <a:stretch>
            <a:fillRect/>
          </a:stretch>
        </p:blipFill>
        <p:spPr>
          <a:xfrm>
            <a:off x="4943475" y="1073150"/>
            <a:ext cx="4060825" cy="2792413"/>
          </a:xfrm>
          <a:ln>
            <a:solidFill>
              <a:schemeClr val="accent1"/>
            </a:solidFill>
            <a:miter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Learning Objectives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628775"/>
            <a:ext cx="8218488" cy="4229100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iscuss pointers and functions—parameter passing techniques, pointers as function parameters.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 an idea about pointers to functions—functions as arguments to another function.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nderstand dynamic memory allocation using pointers.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omprehend memory leak, memory corruption, and garbage collection.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ecipher (long) pointer declarations.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nderstand pointer arithmetic.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88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US" strike="noStrike" noProof="1"/>
          </a:p>
        </p:txBody>
      </p:sp>
      <p:pic>
        <p:nvPicPr>
          <p:cNvPr id="50178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13707" t="24974" r="50819" b="14268"/>
          <a:stretch>
            <a:fillRect/>
          </a:stretch>
        </p:blipFill>
        <p:spPr>
          <a:xfrm>
            <a:off x="466725" y="463550"/>
            <a:ext cx="7588250" cy="59309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Look very carefully now!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791075"/>
          </a:xfrm>
        </p:spPr>
        <p:txBody>
          <a:bodyPr lIns="182880" tIns="91440" anchor="t" anchorCtr="0"/>
          <a:p>
            <a:pPr marL="0" indent="0">
              <a:buNone/>
            </a:pPr>
            <a:r>
              <a:rPr lang="en-US" altLang="en-GB" sz="2400" b="1">
                <a:solidFill>
                  <a:srgbClr val="0070C0"/>
                </a:solidFill>
              </a:rPr>
              <a:t>int x =1, y =2, z[10];</a:t>
            </a:r>
            <a:endParaRPr lang="en-US" altLang="en-GB" sz="2400"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en-GB" sz="2400" b="1">
                <a:solidFill>
                  <a:srgbClr val="0070C0"/>
                </a:solidFill>
              </a:rPr>
              <a:t>z[10] = {1, 2, 3, 5, 6, 7, 8,9, 10, 34};</a:t>
            </a:r>
            <a:endParaRPr lang="en-US" altLang="en-GB" sz="2400"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en-GB" sz="2400" b="1">
                <a:solidFill>
                  <a:srgbClr val="0070C0"/>
                </a:solidFill>
              </a:rPr>
              <a:t>int *ip</a:t>
            </a:r>
            <a:r>
              <a:rPr lang="en-US" altLang="en-GB" sz="2400"/>
              <a:t>	         //ip is a pointer to int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 b="1">
                <a:solidFill>
                  <a:srgbClr val="0070C0"/>
                </a:solidFill>
              </a:rPr>
              <a:t>ip=&amp;x</a:t>
            </a:r>
            <a:r>
              <a:rPr lang="en-US" altLang="en-GB" sz="2400"/>
              <a:t>		//ip now points to x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//print *ip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 b="1">
                <a:solidFill>
                  <a:srgbClr val="0070C0"/>
                </a:solidFill>
              </a:rPr>
              <a:t>y = *ip</a:t>
            </a:r>
            <a:r>
              <a:rPr lang="en-US" altLang="en-GB" sz="2400"/>
              <a:t>		// y is now 1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//print y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 b="1">
                <a:solidFill>
                  <a:srgbClr val="0070C0"/>
                </a:solidFill>
              </a:rPr>
              <a:t>*ip = 0;</a:t>
            </a:r>
            <a:r>
              <a:rPr lang="en-US" altLang="en-GB" sz="2400"/>
              <a:t>		//x is now 0 (note, ip is not 0)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//print x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 b="1">
                <a:solidFill>
                  <a:srgbClr val="0070C0"/>
                </a:solidFill>
              </a:rPr>
              <a:t>ip = &amp;z[0]	</a:t>
            </a:r>
            <a:r>
              <a:rPr lang="en-US" altLang="en-GB" sz="2400"/>
              <a:t>	//ip now points to z[0]</a:t>
            </a:r>
            <a:endParaRPr lang="en-US" altLang="en-GB" sz="2400"/>
          </a:p>
          <a:p>
            <a:pPr marL="0" indent="0">
              <a:buNone/>
            </a:pPr>
            <a:r>
              <a:rPr lang="en-US" altLang="en-GB" sz="2400"/>
              <a:t>//print z[0] </a:t>
            </a:r>
            <a:r>
              <a:rPr lang="en-US" altLang="en-GB" sz="2400" b="1">
                <a:solidFill>
                  <a:srgbClr val="002060"/>
                </a:solidFill>
              </a:rPr>
              <a:t>printf (“\n%d”, p[i])</a:t>
            </a:r>
            <a:endParaRPr lang="en-US" altLang="en-GB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US" strike="noStrike" noProof="1"/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187825"/>
          </a:xfrm>
        </p:spPr>
        <p:txBody>
          <a:bodyPr lIns="182880" tIns="91440" anchor="t" anchorCtr="0"/>
          <a:p>
            <a:r>
              <a:rPr lang="en-US" altLang="zh-CN" sz="1000"/>
              <a:t>#include &lt;stdio.h&gt;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int main()</a:t>
            </a:r>
            <a:endParaRPr lang="en-US" altLang="zh-CN" sz="1000"/>
          </a:p>
          <a:p>
            <a:r>
              <a:rPr lang="en-US" altLang="zh-CN" sz="1000"/>
              <a:t>{</a:t>
            </a:r>
            <a:endParaRPr lang="en-US" altLang="zh-CN" sz="1000"/>
          </a:p>
          <a:p>
            <a:r>
              <a:rPr lang="en-US" altLang="zh-CN" sz="1000"/>
              <a:t>    int x =1, y =2, z[10] = {1, 2, 3, 5, 6, 7, 8,9, 10, 34};</a:t>
            </a:r>
            <a:endParaRPr lang="en-US" altLang="zh-CN" sz="1000"/>
          </a:p>
          <a:p>
            <a:r>
              <a:rPr lang="en-US" altLang="zh-CN" sz="1000"/>
              <a:t>    int *ip	    ;     //ip is a pointer to int</a:t>
            </a:r>
            <a:endParaRPr lang="en-US" altLang="zh-CN" sz="1000"/>
          </a:p>
          <a:p>
            <a:r>
              <a:rPr lang="en-US" altLang="zh-CN" sz="1000"/>
              <a:t>    ip=&amp;x;		//ip now points to x</a:t>
            </a:r>
            <a:endParaRPr lang="en-US" altLang="zh-CN" sz="1000"/>
          </a:p>
          <a:p>
            <a:r>
              <a:rPr lang="en-US" altLang="zh-CN" sz="1000"/>
              <a:t>    </a:t>
            </a:r>
            <a:endParaRPr lang="en-US" altLang="zh-CN" sz="1000"/>
          </a:p>
          <a:p>
            <a:r>
              <a:rPr lang="en-US" altLang="zh-CN" sz="1000"/>
              <a:t>    printf("\n priting *ip %d",*ip) ;  //print *ip</a:t>
            </a:r>
            <a:endParaRPr lang="en-US" altLang="zh-CN" sz="1000"/>
          </a:p>
          <a:p>
            <a:r>
              <a:rPr lang="en-US" altLang="zh-CN" sz="1000"/>
              <a:t>    </a:t>
            </a:r>
            <a:endParaRPr lang="en-US" altLang="zh-CN" sz="1000"/>
          </a:p>
          <a:p>
            <a:r>
              <a:rPr lang="en-US" altLang="zh-CN" sz="1000"/>
              <a:t>    y = *ip	;	// y is now 1</a:t>
            </a:r>
            <a:endParaRPr lang="en-US" altLang="zh-CN" sz="1000"/>
          </a:p>
          <a:p>
            <a:r>
              <a:rPr lang="en-US" altLang="zh-CN" sz="1000"/>
              <a:t>    printf("\n priting y %d", y) ; //print y</a:t>
            </a:r>
            <a:endParaRPr lang="en-US" altLang="zh-CN" sz="1000"/>
          </a:p>
          <a:p>
            <a:r>
              <a:rPr lang="en-US" altLang="zh-CN" sz="1000"/>
              <a:t>    </a:t>
            </a:r>
            <a:endParaRPr lang="en-US" altLang="zh-CN" sz="1000"/>
          </a:p>
          <a:p>
            <a:r>
              <a:rPr lang="en-US" altLang="zh-CN" sz="1000"/>
              <a:t>    *ip = 0;		//x is now 0 (note, ip is not 0)</a:t>
            </a:r>
            <a:endParaRPr lang="en-US" altLang="zh-CN" sz="1000"/>
          </a:p>
          <a:p>
            <a:r>
              <a:rPr lang="en-US" altLang="zh-CN" sz="1000"/>
              <a:t>    printf("\n priting x %d", x) ; //print x</a:t>
            </a:r>
            <a:endParaRPr lang="en-US" altLang="zh-CN" sz="1000"/>
          </a:p>
          <a:p>
            <a:r>
              <a:rPr lang="en-US" altLang="zh-CN" sz="1000"/>
              <a:t>    </a:t>
            </a:r>
            <a:endParaRPr lang="en-US" altLang="zh-CN" sz="1000"/>
          </a:p>
          <a:p>
            <a:r>
              <a:rPr lang="en-US" altLang="zh-CN" sz="1000"/>
              <a:t>    ip = &amp;z[0]	;	//ip now points to z[0]</a:t>
            </a:r>
            <a:endParaRPr lang="en-US" altLang="zh-CN" sz="1000"/>
          </a:p>
          <a:p>
            <a:r>
              <a:rPr lang="en-US" altLang="zh-CN" sz="1000"/>
              <a:t>    printf("\n priting z[0] address %u", ip);</a:t>
            </a:r>
            <a:endParaRPr lang="en-US" altLang="zh-CN" sz="1000"/>
          </a:p>
          <a:p>
            <a:r>
              <a:rPr lang="en-US" altLang="zh-CN" sz="1000"/>
              <a:t>    printf("\n priting z[1] address %u", ip+1);</a:t>
            </a:r>
            <a:endParaRPr lang="en-US" altLang="zh-CN" sz="1000"/>
          </a:p>
          <a:p>
            <a:r>
              <a:rPr lang="en-US" altLang="zh-CN" sz="1000"/>
              <a:t>    printf("\n priting z[4] %d", *ip+5); //print z[0] </a:t>
            </a:r>
            <a:endParaRPr lang="en-US" altLang="zh-CN" sz="1000"/>
          </a:p>
          <a:p>
            <a:r>
              <a:rPr lang="en-US" altLang="zh-CN" sz="1000"/>
              <a:t>    ;</a:t>
            </a:r>
            <a:endParaRPr lang="en-US" altLang="zh-CN" sz="1000"/>
          </a:p>
          <a:p>
            <a:r>
              <a:rPr lang="en-US" altLang="zh-CN" sz="1000"/>
              <a:t>    return 0;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}</a:t>
            </a:r>
            <a:endParaRPr lang="en-US" altLang="zh-CN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557338"/>
            <a:ext cx="4038600" cy="4525963"/>
          </a:xfrm>
        </p:spPr>
        <p:txBody>
          <a:bodyPr vert="horz" wrap="square" lIns="182880" tIns="91440" rIns="91440" bIns="45720" numCol="1" anchor="t" anchorCtr="0" compatLnSpc="1">
            <a:normAutofit fontScale="92500" lnSpcReduction="2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is bound to a 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specific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type (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except pointer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void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.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to an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cannot hold 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address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a character variable in which 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case a compiler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error would result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following pointer 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initializations are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invalid.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a=3, *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 oat *p;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char 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=’A’;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p=&amp;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a;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=&amp;</a:t>
            </a:r>
            <a:r>
              <a:rPr kumimoji="0" lang="en-I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9788" y="1557338"/>
            <a:ext cx="4038600" cy="3114675"/>
          </a:xfrm>
        </p:spPr>
        <p:txBody>
          <a:bodyPr vert="horz" wrap="square" lIns="182880" tIns="91440" rIns="91440" bIns="45720" numCol="1" anchor="t" anchorCtr="0" compatLnSpc="1">
            <a:normAutofit fontScale="92500" lnSpcReduction="2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 points to the same </a:t>
            </a: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 that </a:t>
            </a:r>
            <a:r>
              <a:rPr kumimoji="0" lang="en-I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points to, which is the address of </a:t>
            </a:r>
            <a:r>
              <a:rPr kumimoji="0" lang="en-IN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</a:t>
            </a: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</a:t>
            </a: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 pointers </a:t>
            </a: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one another, and the address is copied from </a:t>
            </a: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right-hand </a:t>
            </a: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side to the left-hand side during the assignment.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893" name="Footer Placeholder 6"/>
          <p:cNvSpPr txBox="1">
            <a:spLocks noGrp="1"/>
          </p:cNvSpPr>
          <p:nvPr>
            <p:ph type="ftr" sz="quarter" idx="11"/>
          </p:nvPr>
        </p:nvSpPr>
        <p:spPr bwMode="auto">
          <a:noFill/>
          <a:ln>
            <a:noFill/>
            <a:miter lim="800000"/>
          </a:ln>
        </p:spPr>
        <p:txBody>
          <a:bodyPr vert="horz" wrap="square" numCol="1" anchor="b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325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0375" y="4403725"/>
            <a:ext cx="4429125" cy="2120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Title 1"/>
          <p:cNvSpPr txBox="1"/>
          <p:nvPr/>
        </p:nvSpPr>
        <p:spPr>
          <a:xfrm>
            <a:off x="611188" y="377825"/>
            <a:ext cx="8077200" cy="10525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Assigning the Pointer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54" name="Footer Placeholder 4"/>
          <p:cNvSpPr txBox="1"/>
          <p:nvPr/>
        </p:nvSpPr>
        <p:spPr>
          <a:xfrm>
            <a:off x="684213" y="6524625"/>
            <a:ext cx="7737475" cy="3651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algn="ctr"/>
            <a:r>
              <a:rPr lang="en-GB" altLang="zh-CN" sz="1000" dirty="0">
                <a:solidFill>
                  <a:srgbClr val="91AAB9"/>
                </a:solidFill>
                <a:latin typeface="Arial" panose="020B0604020202020204" pitchFamily="34" charset="0"/>
              </a:rPr>
              <a:t>© Oxford University Press 2013. All rights reserved.</a:t>
            </a:r>
            <a:endParaRPr lang="en-IN" altLang="x-none" sz="1000" dirty="0">
              <a:solidFill>
                <a:srgbClr val="91AAB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87363"/>
            <a:ext cx="8137525" cy="86836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Printing </a:t>
            </a:r>
            <a:r>
              <a:rPr kumimoji="0" lang="en-I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Value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395288" y="1366838"/>
            <a:ext cx="8280400" cy="4872037"/>
          </a:xfrm>
        </p:spPr>
        <p:txBody>
          <a:bodyPr wrap="square" lIns="182880" tIns="91440" rIns="91440" bIns="45720" anchor="t" anchorCtr="0"/>
          <a:p>
            <a:pPr eaLnBrk="1" hangingPunct="1"/>
            <a:r>
              <a:rPr lang="en-IN" altLang="x-none" sz="2000" dirty="0"/>
              <a:t>A pointer variable contains a memory address that points to another variable. To print the memory address stored in pointers and non-pointer variables using the %p conversion specifier and to learn the use of the %p conversion specifier.</a:t>
            </a:r>
            <a:endParaRPr lang="en-IN" altLang="x-none" sz="2000" dirty="0"/>
          </a:p>
          <a:p>
            <a:pPr lvl="1" eaLnBrk="1" hangingPunct="1"/>
            <a:r>
              <a:rPr lang="en-IN" altLang="x-none" sz="2000" dirty="0"/>
              <a:t>Addresses must always be printed using %u or %p or %x. If %p is used, the address is printed in hexadecimal form. If %u is used, address is printed in decimal form.</a:t>
            </a:r>
            <a:endParaRPr lang="en-IN" altLang="x-none" sz="2000" dirty="0"/>
          </a:p>
          <a:p>
            <a:pPr lvl="1" eaLnBrk="1" hangingPunct="1"/>
            <a:r>
              <a:rPr lang="en-IN" altLang="x-none" sz="2000" b="1" dirty="0">
                <a:solidFill>
                  <a:srgbClr val="0070C0"/>
                </a:solidFill>
              </a:rPr>
              <a:t>#include &lt;stdio.h&gt;</a:t>
            </a:r>
            <a:endParaRPr lang="en-IN" altLang="x-none" sz="2000" b="1" dirty="0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IN" altLang="x-none" sz="2000" b="1" dirty="0">
                <a:solidFill>
                  <a:srgbClr val="0070C0"/>
                </a:solidFill>
              </a:rPr>
              <a:t>int main(void)</a:t>
            </a:r>
            <a:endParaRPr lang="en-IN" altLang="x-none" sz="2000" b="1" dirty="0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IN" altLang="x-none" sz="2000" b="1" dirty="0">
                <a:solidFill>
                  <a:srgbClr val="0070C0"/>
                </a:solidFill>
              </a:rPr>
              <a:t>{</a:t>
            </a:r>
            <a:endParaRPr lang="en-IN" altLang="x-none" sz="2000" b="1" dirty="0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IN" altLang="x-none" sz="2000" b="1" dirty="0">
                <a:solidFill>
                  <a:srgbClr val="0070C0"/>
                </a:solidFill>
              </a:rPr>
              <a:t>int a=10, *p;</a:t>
            </a:r>
            <a:endParaRPr lang="en-IN" altLang="x-none" sz="2000" b="1" dirty="0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IN" altLang="x-none" sz="2000" b="1" dirty="0">
                <a:solidFill>
                  <a:srgbClr val="0070C0"/>
                </a:solidFill>
              </a:rPr>
              <a:t>p=&amp;a;</a:t>
            </a:r>
            <a:endParaRPr lang="en-IN" altLang="x-none" sz="2000" b="1" dirty="0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pt-BR" altLang="x-none" sz="2000" b="1" dirty="0">
                <a:solidFill>
                  <a:srgbClr val="0070C0"/>
                </a:solidFill>
              </a:rPr>
              <a:t>printf(“\n  *p = %</a:t>
            </a:r>
            <a:r>
              <a:rPr lang="en-US" altLang="pt-BR" sz="2000" b="1" dirty="0">
                <a:solidFill>
                  <a:srgbClr val="0070C0"/>
                </a:solidFill>
              </a:rPr>
              <a:t>d</a:t>
            </a:r>
            <a:r>
              <a:rPr lang="pt-BR" altLang="x-none" sz="2000" b="1" dirty="0">
                <a:solidFill>
                  <a:srgbClr val="0070C0"/>
                </a:solidFill>
              </a:rPr>
              <a:t>”, *p);</a:t>
            </a:r>
            <a:endParaRPr lang="pt-BR" altLang="x-none" sz="2000" b="1" dirty="0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IN" altLang="x-none" sz="2000" b="1" dirty="0">
                <a:solidFill>
                  <a:srgbClr val="0070C0"/>
                </a:solidFill>
              </a:rPr>
              <a:t>return 0;</a:t>
            </a:r>
            <a:endParaRPr lang="en-IN" altLang="x-none" sz="2000" b="1" dirty="0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IN" altLang="x-none" sz="2000" b="1" dirty="0">
                <a:solidFill>
                  <a:srgbClr val="0070C0"/>
                </a:solidFill>
              </a:rPr>
              <a:t>}</a:t>
            </a:r>
            <a:endParaRPr lang="en-IN" altLang="x-none" sz="2000" b="1" dirty="0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IN" altLang="x-none" sz="2000" b="1" dirty="0">
              <a:solidFill>
                <a:srgbClr val="0070C0"/>
              </a:solidFill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IN" altLang="x-none" sz="1800" dirty="0"/>
          </a:p>
        </p:txBody>
      </p:sp>
      <p:sp>
        <p:nvSpPr>
          <p:cNvPr id="3" name="Rectangle 2"/>
          <p:cNvSpPr/>
          <p:nvPr/>
        </p:nvSpPr>
        <p:spPr>
          <a:xfrm>
            <a:off x="5364163" y="4149725"/>
            <a:ext cx="3240088" cy="100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2" eaLnBrk="1" fontAlgn="base" hangingPunct="1">
              <a:buFont typeface="Wingdings" panose="05000000000000000000" pitchFamily="2" charset="2"/>
              <a:buNone/>
            </a:pPr>
            <a:r>
              <a:rPr lang="en-IN" altLang="x-none" b="1" strike="noStrike" noProof="1" dirty="0">
                <a:sym typeface="+mn-ea"/>
              </a:rPr>
              <a:t>Output:</a:t>
            </a:r>
            <a:endParaRPr lang="en-IN" altLang="x-none" b="1" strike="noStrike" noProof="1" dirty="0"/>
          </a:p>
          <a:p>
            <a:pPr lvl="2" eaLnBrk="1" fontAlgn="base" hangingPunct="1">
              <a:buFont typeface="Wingdings" panose="05000000000000000000" pitchFamily="2" charset="2"/>
              <a:buNone/>
            </a:pPr>
            <a:r>
              <a:rPr lang="en-IN" altLang="x-none" strike="noStrike" noProof="1" dirty="0">
                <a:sym typeface="+mn-ea"/>
              </a:rPr>
              <a:t>p = 0022FF2C</a:t>
            </a:r>
            <a:endParaRPr lang="en-GB" altLang="en-US" strike="noStrike" noProof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Is it possible to assign a constant to a pointer variable?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187825"/>
          </a:xfrm>
        </p:spPr>
        <p:txBody>
          <a:bodyPr wrap="square" lIns="182880" tIns="91440" rIns="91440" bIns="45720" anchor="t" anchorCtr="0"/>
          <a:p>
            <a:pPr eaLnBrk="1" hangingPunct="1"/>
            <a:r>
              <a:rPr lang="en-IN" altLang="x-none" sz="2000" dirty="0"/>
              <a:t>A pointer is a variable that holds the address of a memory location. That is, pointers are variables that </a:t>
            </a:r>
            <a:r>
              <a:rPr lang="en-IN" altLang="x-none" sz="2000" i="1" dirty="0"/>
              <a:t>point to memory locations.</a:t>
            </a:r>
            <a:endParaRPr lang="en-IN" altLang="x-none" sz="2000" i="1" dirty="0"/>
          </a:p>
          <a:p>
            <a:pPr eaLnBrk="1" hangingPunct="1"/>
            <a:r>
              <a:rPr lang="en-IN" altLang="x-none" sz="2000" dirty="0"/>
              <a:t> In C, pointers are not allowed to store any arbitrary memory address, but they can only store addresses of variables of a given type.</a:t>
            </a:r>
            <a:endParaRPr lang="en-IN" altLang="x-none" sz="2000" dirty="0"/>
          </a:p>
          <a:p>
            <a:pPr eaLnBrk="1" hangingPunct="1"/>
            <a:r>
              <a:rPr lang="en-IN" altLang="x-none" sz="2000" dirty="0"/>
              <a:t>Consider the following code:</a:t>
            </a:r>
            <a:endParaRPr lang="en-IN" altLang="x-none" sz="2000" dirty="0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IN" altLang="x-none" sz="1800" dirty="0"/>
              <a:t>int *pi;</a:t>
            </a:r>
            <a:endParaRPr lang="en-IN" altLang="x-none" sz="1800" dirty="0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IN" altLang="x-none" sz="1800" dirty="0"/>
              <a:t>pi= (int*)1000;</a:t>
            </a:r>
            <a:endParaRPr lang="en-IN" altLang="x-none" sz="1800" dirty="0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IN" altLang="x-none" sz="1800" dirty="0"/>
              <a:t>*pi = 5;</a:t>
            </a:r>
            <a:endParaRPr lang="en-IN" altLang="x-none" sz="1800" dirty="0"/>
          </a:p>
          <a:p>
            <a:pPr eaLnBrk="1" hangingPunct="1"/>
            <a:r>
              <a:rPr lang="en-IN" altLang="x-none" sz="2000" dirty="0"/>
              <a:t>Location 1000 might contain the program. Since it is a read only, the OS will throw up a segmentation fault.</a:t>
            </a:r>
            <a:endParaRPr lang="en-IN" altLang="x-none" sz="2000" dirty="0"/>
          </a:p>
        </p:txBody>
      </p:sp>
      <p:sp>
        <p:nvSpPr>
          <p:cNvPr id="39940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229600" cy="1008063"/>
          </a:xfrm>
        </p:spPr>
        <p:txBody>
          <a:bodyPr vert="horz" anchor="b">
            <a:normAutofit fontScale="9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Indirection Operator &amp;</a:t>
            </a: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Dereferencing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628775"/>
            <a:ext cx="8147050" cy="4392613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primary use of a pointer is to access and, if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appropriate, change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value of the variable that the pointer is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pointing to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The other pointer operator available in C is ‘*’,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called the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‘value at address’ operator. It returns the value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stored at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particular address. 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value at address operator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also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called indirection operator or dereference operator.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following program, the value of the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integer variable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 is changed twice.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6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557338"/>
            <a:ext cx="3932238" cy="4387850"/>
          </a:xfrm>
        </p:spPr>
        <p:txBody>
          <a:bodyPr vert="horz" wrap="square" lIns="182880" tIns="91440" rIns="91440" bIns="45720" numCol="1" anchor="t" anchorCtr="0" compatLnSpc="1">
            <a:normAutofit fontScale="92500" lnSpcReduction="1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#include &lt;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stdio.h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main()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num = 5;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iPtr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&amp;num;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(“\n The value of num is %d”, num);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 = 10;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(“\n The value of num after num = 10 is\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%d”, num);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iPtr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15;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9788" y="1628775"/>
            <a:ext cx="3932238" cy="4389438"/>
          </a:xfrm>
        </p:spPr>
        <p:txBody>
          <a:bodyPr vert="horz" wrap="square" lIns="182880" tIns="91440" rIns="91440" bIns="45720" numCol="1" anchor="t" anchorCtr="0" compatLnSpc="1">
            <a:normAutofit fontScale="92500" lnSpcReduction="1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(“\n The value of num after *</a:t>
            </a:r>
            <a:r>
              <a:rPr kumimoji="0" lang="en-IN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iPtr</a:t>
            </a: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15 is\</a:t>
            </a:r>
            <a:endParaRPr kumimoji="0" lang="en-I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%d”, num);</a:t>
            </a:r>
            <a:endParaRPr kumimoji="0" lang="en-I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0;</a:t>
            </a:r>
            <a:endParaRPr kumimoji="0" lang="en-I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I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Output:</a:t>
            </a:r>
            <a:endParaRPr kumimoji="0" lang="en-I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value of num is 5</a:t>
            </a:r>
            <a:endParaRPr kumimoji="0" lang="en-I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value of num after num = 10 is 10</a:t>
            </a:r>
            <a:endParaRPr kumimoji="0" lang="en-I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value of num after *</a:t>
            </a:r>
            <a:r>
              <a:rPr kumimoji="0" lang="en-IN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iPtr</a:t>
            </a: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15 is 15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989" name="Footer Placeholder 6"/>
          <p:cNvSpPr txBox="1">
            <a:spLocks noGrp="1"/>
          </p:cNvSpPr>
          <p:nvPr>
            <p:ph type="ftr" sz="quarter" idx="11"/>
          </p:nvPr>
        </p:nvSpPr>
        <p:spPr bwMode="auto">
          <a:xfrm>
            <a:off x="323850" y="6111875"/>
            <a:ext cx="8496300" cy="365125"/>
          </a:xfrm>
          <a:noFill/>
          <a:ln>
            <a:noFill/>
            <a:miter lim="800000"/>
          </a:ln>
        </p:spPr>
        <p:txBody>
          <a:bodyPr vert="horz"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611188" y="476250"/>
            <a:ext cx="8077200" cy="10525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Example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04813"/>
            <a:ext cx="8064500" cy="796925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Void Pointer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138" y="1417638"/>
            <a:ext cx="8266113" cy="4987925"/>
          </a:xfrm>
        </p:spPr>
        <p:txBody>
          <a:bodyPr vert="horz" wrap="square" lIns="182880" tIns="9144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pointer is a special type of pointer.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point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any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type, from an integer value or a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string of characters.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sole limitation is that the pointed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cannot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referenced directly (the asterisk *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operator cannot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used on them) since its length is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always undetermined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Therefore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type casting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assignment must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used to turn the void pointer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 of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concrete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type to which we can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type casting or assignment must be used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turn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pointer to a pointer of a concrete data type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which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can refer.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773238"/>
            <a:ext cx="4038600" cy="4376737"/>
          </a:xfrm>
        </p:spPr>
        <p:txBody>
          <a:bodyPr wrap="square" lIns="182880" tIns="91440" rIns="91440" bIns="45720" anchor="t" anchorCtr="0"/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sz="2400" kern="1200" dirty="0">
                <a:latin typeface="+mn-lt"/>
                <a:ea typeface="+mn-ea"/>
                <a:cs typeface="+mn-cs"/>
              </a:rPr>
              <a:t>#include &lt;stdio.h&gt;</a:t>
            </a:r>
            <a:endParaRPr lang="en-GB" altLang="zh-CN" sz="2400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sz="2400" kern="1200" dirty="0">
                <a:latin typeface="+mn-lt"/>
                <a:ea typeface="+mn-ea"/>
                <a:cs typeface="+mn-cs"/>
              </a:rPr>
              <a:t>int main()</a:t>
            </a:r>
            <a:endParaRPr lang="en-GB" altLang="zh-CN" sz="2400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sz="2400" kern="1200" dirty="0">
                <a:latin typeface="+mn-lt"/>
                <a:ea typeface="+mn-ea"/>
                <a:cs typeface="+mn-cs"/>
              </a:rPr>
              <a:t>{</a:t>
            </a:r>
            <a:endParaRPr lang="en-GB" altLang="zh-CN" sz="2400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sz="2400" kern="1200" dirty="0">
                <a:latin typeface="+mn-lt"/>
                <a:ea typeface="+mn-ea"/>
                <a:cs typeface="+mn-cs"/>
              </a:rPr>
              <a:t>int a=5,</a:t>
            </a:r>
            <a:endParaRPr lang="en-GB" altLang="zh-CN" sz="2400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sz="2400" kern="1200" dirty="0">
                <a:latin typeface="+mn-lt"/>
                <a:ea typeface="+mn-ea"/>
                <a:cs typeface="+mn-cs"/>
              </a:rPr>
              <a:t>double b=3.1415;</a:t>
            </a:r>
            <a:endParaRPr lang="en-GB" altLang="zh-CN" sz="2400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sz="2400" kern="1200" dirty="0">
                <a:latin typeface="+mn-lt"/>
                <a:ea typeface="+mn-ea"/>
                <a:cs typeface="+mn-cs"/>
              </a:rPr>
              <a:t>void *vp;</a:t>
            </a:r>
            <a:endParaRPr lang="en-GB" altLang="zh-CN" sz="2400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sz="2400" kern="1200" dirty="0">
                <a:latin typeface="+mn-lt"/>
                <a:ea typeface="+mn-ea"/>
                <a:cs typeface="+mn-cs"/>
              </a:rPr>
              <a:t>vp=&amp;a;</a:t>
            </a:r>
            <a:endParaRPr lang="en-GB" altLang="zh-CN" sz="2400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pt-BR" altLang="x-none" sz="2400" kern="1200" dirty="0">
                <a:latin typeface="+mn-lt"/>
                <a:ea typeface="+mn-ea"/>
                <a:cs typeface="+mn-cs"/>
              </a:rPr>
              <a:t>printf(“\n a= %d”, </a:t>
            </a:r>
            <a:r>
              <a:rPr lang="pt-BR" altLang="x-none" sz="2400" b="1" kern="1200" dirty="0">
                <a:latin typeface="+mn-lt"/>
                <a:ea typeface="+mn-ea"/>
                <a:cs typeface="+mn-cs"/>
              </a:rPr>
              <a:t>*((int*)vp));</a:t>
            </a:r>
            <a:endParaRPr lang="pt-BR" altLang="x-none" sz="24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59394" name="Content Placeholder 3"/>
          <p:cNvSpPr>
            <a:spLocks noGrp="1"/>
          </p:cNvSpPr>
          <p:nvPr>
            <p:ph sz="half" idx="2"/>
          </p:nvPr>
        </p:nvSpPr>
        <p:spPr>
          <a:xfrm>
            <a:off x="4210050" y="1698625"/>
            <a:ext cx="4562475" cy="4525963"/>
          </a:xfrm>
        </p:spPr>
        <p:txBody>
          <a:bodyPr wrap="square" lIns="182880" tIns="91440" rIns="91440" bIns="45720" anchor="t" anchorCtr="0"/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kern="1200" dirty="0">
                <a:latin typeface="+mn-lt"/>
                <a:ea typeface="+mn-ea"/>
                <a:cs typeface="+mn-cs"/>
              </a:rPr>
              <a:t>vp=&amp;b;</a:t>
            </a:r>
            <a:endParaRPr lang="en-GB" altLang="zh-CN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fr-FR" altLang="x-none" kern="1200" dirty="0">
                <a:latin typeface="+mn-lt"/>
                <a:ea typeface="+mn-ea"/>
                <a:cs typeface="+mn-cs"/>
              </a:rPr>
              <a:t>printf(“\n a= %d”, </a:t>
            </a:r>
            <a:r>
              <a:rPr lang="fr-FR" altLang="x-none" b="1" kern="1200" dirty="0">
                <a:latin typeface="+mn-lt"/>
                <a:ea typeface="+mn-ea"/>
                <a:cs typeface="+mn-cs"/>
              </a:rPr>
              <a:t>*((double *)vp))</a:t>
            </a:r>
            <a:r>
              <a:rPr lang="fr-FR" altLang="x-none" kern="1200" dirty="0">
                <a:latin typeface="+mn-lt"/>
                <a:ea typeface="+mn-ea"/>
                <a:cs typeface="+mn-cs"/>
              </a:rPr>
              <a:t>;</a:t>
            </a:r>
            <a:endParaRPr lang="fr-FR" altLang="x-none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kern="1200" dirty="0">
                <a:latin typeface="+mn-lt"/>
                <a:ea typeface="+mn-ea"/>
                <a:cs typeface="+mn-cs"/>
              </a:rPr>
              <a:t>return 0;</a:t>
            </a:r>
            <a:endParaRPr lang="en-GB" altLang="zh-CN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kern="1200" dirty="0">
                <a:latin typeface="+mn-lt"/>
                <a:ea typeface="+mn-ea"/>
                <a:cs typeface="+mn-cs"/>
              </a:rPr>
              <a:t>}</a:t>
            </a:r>
            <a:endParaRPr lang="en-GB" altLang="zh-CN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endParaRPr lang="en-GB" altLang="zh-CN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b="1" kern="1200" dirty="0">
                <a:latin typeface="+mn-lt"/>
                <a:ea typeface="+mn-ea"/>
                <a:cs typeface="+mn-cs"/>
              </a:rPr>
              <a:t>Output</a:t>
            </a:r>
            <a:r>
              <a:rPr lang="en-GB" altLang="zh-CN" kern="1200" dirty="0">
                <a:latin typeface="+mn-lt"/>
                <a:ea typeface="+mn-ea"/>
                <a:cs typeface="+mn-cs"/>
              </a:rPr>
              <a:t>:</a:t>
            </a:r>
            <a:endParaRPr lang="en-GB" altLang="zh-CN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kern="1200" dirty="0">
                <a:latin typeface="+mn-lt"/>
                <a:ea typeface="+mn-ea"/>
                <a:cs typeface="+mn-cs"/>
              </a:rPr>
              <a:t>a= 5</a:t>
            </a:r>
            <a:endParaRPr lang="en-GB" altLang="zh-CN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0000"/>
              <a:buFont typeface="Wingdings 2" panose="05020102010507070707" pitchFamily="18" charset="2"/>
              <a:buNone/>
            </a:pPr>
            <a:r>
              <a:rPr lang="en-GB" altLang="zh-CN" kern="1200" dirty="0">
                <a:latin typeface="+mn-lt"/>
                <a:ea typeface="+mn-ea"/>
                <a:cs typeface="+mn-cs"/>
              </a:rPr>
              <a:t>b= 3.141500</a:t>
            </a:r>
            <a:endParaRPr lang="en-IN" altLang="x-none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4037" name="Footer Placeholder 5"/>
          <p:cNvSpPr txBox="1">
            <a:spLocks noGrp="1"/>
          </p:cNvSpPr>
          <p:nvPr>
            <p:ph type="ftr" sz="quarter" idx="11"/>
          </p:nvPr>
        </p:nvSpPr>
        <p:spPr bwMode="auto">
          <a:xfrm>
            <a:off x="468313" y="6111875"/>
            <a:ext cx="7880350" cy="365125"/>
          </a:xfrm>
          <a:noFill/>
          <a:ln>
            <a:noFill/>
            <a:miter lim="800000"/>
          </a:ln>
        </p:spPr>
        <p:txBody>
          <a:bodyPr vert="horz"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611188" y="476250"/>
            <a:ext cx="8077200" cy="10525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Example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Key Words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700213"/>
            <a:ext cx="8135938" cy="4187825"/>
          </a:xfrm>
        </p:spPr>
        <p:txBody>
          <a:bodyPr vert="horz" wrap="square" lIns="182880" tIns="91440" rIns="91440" bIns="45720" numCol="1" anchor="t" anchorCtr="0" compatLnSpc="1">
            <a:normAutofit lnSpcReduction="1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Dynamic data structures: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Those that are built up from blocks of memory allocated from the heap at run-time.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leak: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commonly used term indicating that a program is dynamically allocating memory but not properly deallocating it, which results in a gradual accumulation of unused memory by the program to the detriment of other programs, the operating system, and itself.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Heap :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memory region is reserved for dynamically allocating memory for variables at run-time. Dynamic memory allocation is done by using the </a:t>
            </a:r>
            <a:r>
              <a:rPr kumimoji="0" lang="en-I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or </a:t>
            </a:r>
            <a:r>
              <a:rPr kumimoji="0" lang="en-I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calloc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functions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6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Null Pointer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461963" y="1470025"/>
            <a:ext cx="8218487" cy="4497388"/>
          </a:xfrm>
        </p:spPr>
        <p:txBody>
          <a:bodyPr wrap="square" lIns="182880" tIns="91440" rIns="91440" bIns="45720" anchor="t" anchorCtr="0"/>
          <a:p>
            <a:pPr eaLnBrk="1" hangingPunct="1"/>
            <a:r>
              <a:rPr lang="en-GB" altLang="zh-CN" sz="2000" b="1" dirty="0"/>
              <a:t>A null pointer is a special pointer that points nowhere. That is, no other valid pointer to any other variable or array cell or anything else will ever be equal to a null pointer.</a:t>
            </a:r>
            <a:endParaRPr lang="en-GB" altLang="zh-CN" sz="2000" b="1" dirty="0"/>
          </a:p>
          <a:p>
            <a:pPr marL="400050" lvl="1" indent="0" eaLnBrk="1" hangingPunct="1">
              <a:buFont typeface="Wingdings" panose="05000000000000000000" pitchFamily="2" charset="2"/>
              <a:buNone/>
            </a:pPr>
            <a:br>
              <a:rPr lang="en-GB" altLang="zh-CN" sz="2000" dirty="0"/>
            </a:br>
            <a:r>
              <a:rPr lang="en-GB" altLang="zh-CN" sz="2000" b="1" dirty="0">
                <a:solidFill>
                  <a:srgbClr val="0070C0"/>
                </a:solidFill>
              </a:rPr>
              <a:t>#include &lt;stdio.h&gt;</a:t>
            </a:r>
            <a:endParaRPr lang="en-GB" altLang="zh-CN" sz="2000" b="1" dirty="0">
              <a:solidFill>
                <a:srgbClr val="0070C0"/>
              </a:solidFill>
            </a:endParaRPr>
          </a:p>
          <a:p>
            <a:pPr marL="400050" lvl="1" indent="0" eaLnBrk="1" hangingPunct="1">
              <a:buFont typeface="Wingdings" panose="05000000000000000000" pitchFamily="2" charset="2"/>
              <a:buNone/>
            </a:pPr>
            <a:r>
              <a:rPr lang="en-GB" altLang="zh-CN" sz="2000" b="1" dirty="0">
                <a:solidFill>
                  <a:srgbClr val="0070C0"/>
                </a:solidFill>
              </a:rPr>
              <a:t>int *ip = NULL;</a:t>
            </a:r>
            <a:endParaRPr lang="en-GB" altLang="zh-CN" sz="2000" b="1" dirty="0">
              <a:solidFill>
                <a:srgbClr val="0070C0"/>
              </a:solidFill>
            </a:endParaRPr>
          </a:p>
          <a:p>
            <a:pPr marL="400050" lvl="1" indent="0" eaLnBrk="1" hangingPunct="1">
              <a:buFont typeface="Wingdings" panose="05000000000000000000" pitchFamily="2" charset="2"/>
              <a:buNone/>
            </a:pPr>
            <a:endParaRPr lang="en-GB" altLang="zh-CN" sz="2000" dirty="0"/>
          </a:p>
          <a:p>
            <a:pPr eaLnBrk="1" hangingPunct="1"/>
            <a:r>
              <a:rPr lang="en-GB" altLang="zh-CN" sz="2000" dirty="0"/>
              <a:t>It is also possible to refer to the null pointer using a constant 0, and to set null pointers by simply saying  int *ip = 0;</a:t>
            </a:r>
            <a:endParaRPr lang="en-GB" altLang="zh-CN" sz="2000" dirty="0"/>
          </a:p>
          <a:p>
            <a:pPr eaLnBrk="1" hangingPunct="1"/>
            <a:endParaRPr lang="en-GB" altLang="zh-CN" sz="2000" dirty="0"/>
          </a:p>
          <a:p>
            <a:pPr eaLnBrk="1" hangingPunct="1"/>
            <a:r>
              <a:rPr lang="en-GB" altLang="zh-CN" sz="2000" dirty="0"/>
              <a:t> NULL is a constant that is defined in the standard library and is the equivalent of zero for a pointer. NULL is a value that is guaranteed not to point to any location in memory.</a:t>
            </a:r>
            <a:endParaRPr lang="en-GB" altLang="zh-CN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en-GB" altLang="en-US" strike="noStrike" noProof="1"/>
          </a:p>
        </p:txBody>
      </p:sp>
      <p:sp>
        <p:nvSpPr>
          <p:cNvPr id="61442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530225"/>
            <a:ext cx="3930650" cy="4389438"/>
          </a:xfrm>
        </p:spPr>
        <p:txBody>
          <a:bodyPr lIns="182880" tIns="91440" anchor="t" anchorCtr="0"/>
          <a:p>
            <a:pPr>
              <a:buSzPct val="80000"/>
            </a:pPr>
            <a:endParaRPr lang="en-GB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61443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 l="19540" t="22107" r="40778" b="18433"/>
          <a:stretch>
            <a:fillRect/>
          </a:stretch>
        </p:blipFill>
        <p:spPr>
          <a:xfrm>
            <a:off x="179388" y="52388"/>
            <a:ext cx="8362950" cy="6546850"/>
          </a:xfrm>
          <a:ln>
            <a:solidFill>
              <a:schemeClr val="accent1"/>
            </a:solidFill>
            <a:miter/>
          </a:ln>
        </p:spPr>
      </p:pic>
      <p:sp>
        <p:nvSpPr>
          <p:cNvPr id="7" name="Rectangle 6"/>
          <p:cNvSpPr/>
          <p:nvPr/>
        </p:nvSpPr>
        <p:spPr>
          <a:xfrm>
            <a:off x="3249613" y="52388"/>
            <a:ext cx="5940425" cy="882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print different size of pointer variables</a:t>
            </a:r>
            <a:endParaRPr lang="en-US" altLang="en-GB" sz="2000" b="1" strike="noStrike" noProof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Use of Pointers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628775"/>
            <a:ext cx="8399463" cy="4187825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 by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address:</a:t>
            </a: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the typical applications of pointers is to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support call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reference.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Typically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function call is made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communicate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arguments to the function.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makes use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only one mechanism to communicate arguments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function: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 by value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means that when a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called, a copy of the values of the arguments is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created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given to the function.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08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>
            <a:normAutofit fontScale="90000"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Call by value / call by reference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63490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1675" y="1744663"/>
            <a:ext cx="7740650" cy="4327525"/>
          </a:xfrm>
          <a:ln>
            <a:solidFill>
              <a:schemeClr val="accent1"/>
            </a:solidFill>
            <a:miter/>
          </a:ln>
        </p:spPr>
      </p:pic>
      <p:sp>
        <p:nvSpPr>
          <p:cNvPr id="7" name="Rectangle 6"/>
          <p:cNvSpPr/>
          <p:nvPr/>
        </p:nvSpPr>
        <p:spPr>
          <a:xfrm>
            <a:off x="3468688" y="4838700"/>
            <a:ext cx="2398713" cy="8937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trike="noStrike" noProof="1"/>
              <a:t>Pointer helps in call by reference</a:t>
            </a:r>
            <a:endParaRPr lang="en-US" altLang="en-GB" strike="noStrike" noProof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863" y="692150"/>
            <a:ext cx="8074025" cy="649288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>
          <a:xfrm>
            <a:off x="395288" y="1628775"/>
            <a:ext cx="4186237" cy="4679950"/>
          </a:xfrm>
        </p:spPr>
        <p:txBody>
          <a:bodyPr wrap="square" lIns="182880" tIns="91440" rIns="91440" bIns="45720" anchor="t" anchorCtr="0"/>
          <a:p>
            <a:pPr marL="0" indent="0" eaLnBrk="1" hangingPunct="1">
              <a:buNone/>
            </a:pPr>
            <a:r>
              <a:rPr lang="en-GB" altLang="zh-CN" sz="2000" b="1" dirty="0"/>
              <a:t>#include &lt;stdio.h&gt;</a:t>
            </a:r>
            <a:endParaRPr lang="en-GB" altLang="zh-CN" sz="2000" b="1" dirty="0"/>
          </a:p>
          <a:p>
            <a:pPr marL="0" indent="0" eaLnBrk="1" hangingPunct="1">
              <a:buNone/>
            </a:pPr>
            <a:r>
              <a:rPr lang="en-GB" altLang="zh-CN" sz="2000" b="1" dirty="0"/>
              <a:t>void swap(int a, int b)</a:t>
            </a:r>
            <a:endParaRPr lang="en-GB" altLang="zh-CN" sz="2000" b="1" dirty="0"/>
          </a:p>
          <a:p>
            <a:pPr marL="0" indent="0" eaLnBrk="1" hangingPunct="1">
              <a:buNone/>
            </a:pPr>
            <a:r>
              <a:rPr lang="en-GB" altLang="zh-CN" sz="2000" b="1" dirty="0"/>
              <a:t>{</a:t>
            </a:r>
            <a:endParaRPr lang="en-GB" altLang="zh-CN" sz="2000" b="1" dirty="0"/>
          </a:p>
          <a:p>
            <a:pPr marL="0" indent="0" eaLnBrk="1" hangingPunct="1">
              <a:buNone/>
            </a:pPr>
            <a:r>
              <a:rPr lang="en-GB" altLang="zh-CN" sz="2000" b="1" dirty="0"/>
              <a:t>int temp;</a:t>
            </a:r>
            <a:endParaRPr lang="en-GB" altLang="zh-CN" sz="2000" b="1" dirty="0"/>
          </a:p>
          <a:p>
            <a:pPr marL="0" indent="0" eaLnBrk="1" hangingPunct="1">
              <a:buNone/>
            </a:pPr>
            <a:r>
              <a:rPr lang="en-GB" altLang="zh-CN" sz="2000" b="1" dirty="0"/>
              <a:t>temp=a;</a:t>
            </a:r>
            <a:endParaRPr lang="en-GB" altLang="zh-CN" sz="2000" b="1" dirty="0"/>
          </a:p>
          <a:p>
            <a:pPr marL="0" indent="0" eaLnBrk="1" hangingPunct="1">
              <a:buNone/>
            </a:pPr>
            <a:r>
              <a:rPr lang="en-GB" altLang="zh-CN" sz="2000" b="1" dirty="0"/>
              <a:t>a=b;</a:t>
            </a:r>
            <a:endParaRPr lang="en-GB" altLang="zh-CN" sz="2000" b="1" dirty="0"/>
          </a:p>
          <a:p>
            <a:pPr marL="0" indent="0" eaLnBrk="1" hangingPunct="1">
              <a:buNone/>
            </a:pPr>
            <a:r>
              <a:rPr lang="en-GB" altLang="zh-CN" sz="2000" b="1" dirty="0"/>
              <a:t>b=temp;</a:t>
            </a:r>
            <a:endParaRPr lang="en-GB" altLang="zh-CN" sz="2000" b="1" dirty="0"/>
          </a:p>
          <a:p>
            <a:pPr marL="0" indent="0" eaLnBrk="1" hangingPunct="1">
              <a:buNone/>
            </a:pPr>
            <a:r>
              <a:rPr lang="en-GB" altLang="zh-CN" sz="2000" b="1" dirty="0"/>
              <a:t>}</a:t>
            </a:r>
            <a:endParaRPr lang="en-GB" altLang="zh-CN" sz="2000" b="1" dirty="0"/>
          </a:p>
        </p:txBody>
      </p:sp>
      <p:sp>
        <p:nvSpPr>
          <p:cNvPr id="64515" name="Content Placeholder 2"/>
          <p:cNvSpPr txBox="1"/>
          <p:nvPr/>
        </p:nvSpPr>
        <p:spPr>
          <a:xfrm>
            <a:off x="4208463" y="1485900"/>
            <a:ext cx="4344987" cy="5113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spcBef>
                <a:spcPct val="20000"/>
              </a:spcBef>
            </a:pPr>
            <a:r>
              <a:rPr lang="en-GB" altLang="zh-CN" sz="2000" b="1" dirty="0">
                <a:latin typeface="Verdana" panose="020B0604030504040204" pitchFamily="34" charset="0"/>
              </a:rPr>
              <a:t>void swap(int,int);</a:t>
            </a:r>
            <a:endParaRPr lang="en-GB" altLang="zh-CN" sz="2000" b="1" dirty="0"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latin typeface="Franklin Gothic Medium" panose="020B0603020102020204" pitchFamily="34" charset="0"/>
              </a:rPr>
              <a:t>i</a:t>
            </a:r>
            <a:r>
              <a:rPr lang="en-GB" altLang="zh-CN" sz="2000" b="1" dirty="0">
                <a:latin typeface="Verdana" panose="020B0604030504040204" pitchFamily="34" charset="0"/>
              </a:rPr>
              <a:t>nt main()</a:t>
            </a:r>
            <a:endParaRPr lang="en-GB" altLang="zh-CN" sz="2000" b="1" dirty="0"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latin typeface="Verdana" panose="020B0604030504040204" pitchFamily="34" charset="0"/>
              </a:rPr>
              <a:t>{</a:t>
            </a:r>
            <a:endParaRPr lang="en-GB" altLang="zh-CN" sz="2000" b="1" dirty="0"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latin typeface="Verdana" panose="020B0604030504040204" pitchFamily="34" charset="0"/>
              </a:rPr>
              <a:t>int x=5,y=10;</a:t>
            </a:r>
            <a:endParaRPr lang="en-GB" altLang="zh-CN" sz="2000" b="1" dirty="0"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latin typeface="Verdana" panose="020B0604030504040204" pitchFamily="34" charset="0"/>
              </a:rPr>
              <a:t>printf(“%d %d\n”,x,y);</a:t>
            </a:r>
            <a:endParaRPr lang="en-GB" altLang="zh-CN" sz="2000" b="1" dirty="0"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latin typeface="Verdana" panose="020B0604030504040204" pitchFamily="34" charset="0"/>
              </a:rPr>
              <a:t>swap(x,y);</a:t>
            </a:r>
            <a:endParaRPr lang="en-GB" altLang="zh-CN" sz="2000" b="1" dirty="0"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latin typeface="Verdana" panose="020B0604030504040204" pitchFamily="34" charset="0"/>
              </a:rPr>
              <a:t>printf(“%d %d\n”,x,y);</a:t>
            </a:r>
            <a:endParaRPr lang="en-GB" altLang="zh-CN" sz="2000" b="1" dirty="0"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latin typeface="Verdana" panose="020B0604030504040204" pitchFamily="34" charset="0"/>
              </a:rPr>
              <a:t>return 0;</a:t>
            </a:r>
            <a:endParaRPr lang="en-GB" altLang="zh-CN" sz="2000" b="1" dirty="0"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latin typeface="Verdana" panose="020B0604030504040204" pitchFamily="34" charset="0"/>
              </a:rPr>
              <a:t>}</a:t>
            </a:r>
            <a:endParaRPr lang="en-GB" altLang="zh-CN" sz="2000" b="1" dirty="0"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Output:</a:t>
            </a:r>
            <a:endParaRPr lang="en-GB" altLang="zh-CN" sz="2000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5 10</a:t>
            </a:r>
            <a:endParaRPr lang="en-GB" altLang="zh-CN" sz="2000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5 10                 No swapping</a:t>
            </a:r>
            <a:endParaRPr lang="en-IN" altLang="x-none" sz="2000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Call by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ddress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587500"/>
            <a:ext cx="8291513" cy="4289425"/>
          </a:xfrm>
        </p:spPr>
        <p:txBody>
          <a:bodyPr vert="horz" wrap="square" lIns="182880" tIns="9144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make a function be able to modify a certain variable, the function must be provided with information about the location of the variable in memory (i.e., its address).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 the function knows where the variable is in memory, it will be able to access that area of memory by using pointers and change its content. This is known as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 by address.</a:t>
            </a: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only supports call by value. C does not support call by reference in true sense, but it can be simulated through the use of pointers known as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 by address.</a:t>
            </a:r>
            <a:endParaRPr kumimoji="0" lang="en-US" sz="2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call by address - swap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3455987" cy="4187825"/>
          </a:xfrm>
          <a:ln>
            <a:solidFill>
              <a:schemeClr val="accent1"/>
            </a:solidFill>
            <a:miter/>
          </a:ln>
        </p:spPr>
        <p:txBody>
          <a:bodyPr lIns="182880" tIns="91440" anchor="t" anchorCtr="0"/>
          <a:p>
            <a:pPr marL="0" indent="0">
              <a:buNone/>
            </a:pPr>
            <a:r>
              <a:rPr lang="en-GB" altLang="zh-CN" sz="2400" dirty="0"/>
              <a:t>#include &lt;stdio.h&gt;</a:t>
            </a:r>
            <a:endParaRPr lang="en-GB" altLang="zh-CN" sz="2400" dirty="0"/>
          </a:p>
          <a:p>
            <a:pPr marL="0" indent="0">
              <a:buNone/>
            </a:pPr>
            <a:r>
              <a:rPr lang="en-GB" altLang="zh-CN" sz="2400" dirty="0"/>
              <a:t>void swap(int *a, int *b)</a:t>
            </a:r>
            <a:endParaRPr lang="en-GB" altLang="zh-CN" sz="2400" dirty="0"/>
          </a:p>
          <a:p>
            <a:pPr marL="0" indent="0">
              <a:buNone/>
            </a:pPr>
            <a:r>
              <a:rPr lang="en-GB" altLang="zh-CN" sz="2400" dirty="0"/>
              <a:t>{</a:t>
            </a:r>
            <a:endParaRPr lang="en-GB" altLang="zh-CN" sz="2400" dirty="0"/>
          </a:p>
          <a:p>
            <a:pPr marL="0" indent="0">
              <a:buNone/>
            </a:pPr>
            <a:r>
              <a:rPr lang="en-GB" altLang="zh-CN" sz="2400" dirty="0"/>
              <a:t>int temp;</a:t>
            </a:r>
            <a:endParaRPr lang="en-GB" altLang="zh-CN" sz="2400" dirty="0"/>
          </a:p>
          <a:p>
            <a:pPr marL="0" indent="0">
              <a:buNone/>
            </a:pPr>
            <a:r>
              <a:rPr lang="en-GB" altLang="zh-CN" sz="2400" dirty="0"/>
              <a:t>temp = *a;</a:t>
            </a:r>
            <a:endParaRPr lang="en-GB" altLang="zh-CN" sz="2400" dirty="0"/>
          </a:p>
          <a:p>
            <a:pPr marL="0" indent="0">
              <a:buNone/>
            </a:pPr>
            <a:r>
              <a:rPr lang="en-GB" altLang="zh-CN" sz="2400" dirty="0"/>
              <a:t>*a = *b;</a:t>
            </a:r>
            <a:endParaRPr lang="en-GB" altLang="zh-CN" sz="2400" dirty="0"/>
          </a:p>
          <a:p>
            <a:pPr marL="0" indent="0">
              <a:buNone/>
            </a:pPr>
            <a:r>
              <a:rPr lang="en-GB" altLang="zh-CN" sz="2400" dirty="0"/>
              <a:t>*b = temp;</a:t>
            </a:r>
            <a:endParaRPr lang="en-GB" altLang="zh-CN" sz="2400" dirty="0"/>
          </a:p>
          <a:p>
            <a:pPr marL="0" indent="0">
              <a:buNone/>
            </a:pPr>
            <a:r>
              <a:rPr lang="en-GB" altLang="zh-CN" sz="2400" dirty="0"/>
              <a:t>}</a:t>
            </a:r>
            <a:endParaRPr lang="en-GB" altLang="zh-CN" sz="2400" dirty="0"/>
          </a:p>
          <a:p>
            <a:pPr marL="0" indent="0">
              <a:buNone/>
            </a:pPr>
            <a:endParaRPr lang="en-GB" altLang="en-US"/>
          </a:p>
        </p:txBody>
      </p:sp>
      <p:sp>
        <p:nvSpPr>
          <p:cNvPr id="66563" name="Text Box 3"/>
          <p:cNvSpPr txBox="1"/>
          <p:nvPr/>
        </p:nvSpPr>
        <p:spPr>
          <a:xfrm>
            <a:off x="4179888" y="1628775"/>
            <a:ext cx="4473575" cy="415448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GB" altLang="zh-CN" sz="2400" dirty="0">
                <a:latin typeface="Franklin Gothic Medium" panose="020B0603020102020204" pitchFamily="34" charset="0"/>
              </a:rPr>
              <a:t>void swap(int *,int *);</a:t>
            </a:r>
            <a:endParaRPr lang="en-GB" altLang="zh-CN" sz="2400" dirty="0">
              <a:latin typeface="Franklin Gothic Medium" panose="020B0603020102020204" pitchFamily="34" charset="0"/>
            </a:endParaRPr>
          </a:p>
          <a:p>
            <a:r>
              <a:rPr lang="en-US" altLang="en-GB" sz="2400" dirty="0">
                <a:latin typeface="Franklin Gothic Medium" panose="020B0603020102020204" pitchFamily="34" charset="0"/>
              </a:rPr>
              <a:t>i</a:t>
            </a:r>
            <a:r>
              <a:rPr lang="en-GB" altLang="zh-CN" sz="2400" dirty="0">
                <a:latin typeface="Franklin Gothic Medium" panose="020B0603020102020204" pitchFamily="34" charset="0"/>
              </a:rPr>
              <a:t>nt main()</a:t>
            </a:r>
            <a:endParaRPr lang="en-GB" altLang="zh-CN" sz="2400" dirty="0">
              <a:latin typeface="Franklin Gothic Medium" panose="020B0603020102020204" pitchFamily="34" charset="0"/>
            </a:endParaRPr>
          </a:p>
          <a:p>
            <a:r>
              <a:rPr lang="en-GB" altLang="zh-CN" sz="2400" dirty="0">
                <a:latin typeface="Franklin Gothic Medium" panose="020B0603020102020204" pitchFamily="34" charset="0"/>
              </a:rPr>
              <a:t>{</a:t>
            </a:r>
            <a:endParaRPr lang="en-GB" altLang="zh-CN" sz="2400" dirty="0">
              <a:latin typeface="Franklin Gothic Medium" panose="020B0603020102020204" pitchFamily="34" charset="0"/>
            </a:endParaRPr>
          </a:p>
          <a:p>
            <a:r>
              <a:rPr lang="en-GB" altLang="zh-CN" sz="2400" dirty="0">
                <a:latin typeface="Franklin Gothic Medium" panose="020B0603020102020204" pitchFamily="34" charset="0"/>
              </a:rPr>
              <a:t>int x=5,y=10;</a:t>
            </a:r>
            <a:endParaRPr lang="en-GB" altLang="zh-CN" sz="2400" dirty="0">
              <a:latin typeface="Franklin Gothic Medium" panose="020B0603020102020204" pitchFamily="34" charset="0"/>
            </a:endParaRPr>
          </a:p>
          <a:p>
            <a:r>
              <a:rPr lang="en-GB" altLang="zh-CN" sz="2400" dirty="0">
                <a:latin typeface="Franklin Gothic Medium" panose="020B0603020102020204" pitchFamily="34" charset="0"/>
              </a:rPr>
              <a:t>printf(“%d %d\n”,x,y);</a:t>
            </a:r>
            <a:endParaRPr lang="en-GB" altLang="zh-CN" sz="2400" dirty="0">
              <a:latin typeface="Franklin Gothic Medium" panose="020B0603020102020204" pitchFamily="34" charset="0"/>
            </a:endParaRPr>
          </a:p>
          <a:p>
            <a:r>
              <a:rPr lang="en-GB" altLang="zh-CN" sz="2400" dirty="0">
                <a:latin typeface="Franklin Gothic Medium" panose="020B0603020102020204" pitchFamily="34" charset="0"/>
              </a:rPr>
              <a:t>swap(&amp;x, &amp;y);</a:t>
            </a:r>
            <a:endParaRPr lang="en-GB" altLang="zh-CN" sz="2400" dirty="0">
              <a:latin typeface="Franklin Gothic Medium" panose="020B0603020102020204" pitchFamily="34" charset="0"/>
            </a:endParaRPr>
          </a:p>
          <a:p>
            <a:r>
              <a:rPr lang="en-GB" altLang="zh-CN" sz="2400" dirty="0">
                <a:latin typeface="Franklin Gothic Medium" panose="020B0603020102020204" pitchFamily="34" charset="0"/>
              </a:rPr>
              <a:t>printf(“%d %d\n”,x,y);</a:t>
            </a:r>
            <a:endParaRPr lang="en-GB" altLang="zh-CN" sz="2400" dirty="0">
              <a:latin typeface="Franklin Gothic Medium" panose="020B0603020102020204" pitchFamily="34" charset="0"/>
            </a:endParaRPr>
          </a:p>
          <a:p>
            <a:r>
              <a:rPr lang="en-GB" altLang="zh-CN" sz="2400" dirty="0">
                <a:latin typeface="Franklin Gothic Medium" panose="020B0603020102020204" pitchFamily="34" charset="0"/>
              </a:rPr>
              <a:t>return 0;</a:t>
            </a:r>
            <a:endParaRPr lang="en-GB" altLang="zh-CN" sz="2400" dirty="0">
              <a:latin typeface="Franklin Gothic Medium" panose="020B0603020102020204" pitchFamily="34" charset="0"/>
            </a:endParaRPr>
          </a:p>
          <a:p>
            <a:r>
              <a:rPr lang="en-GB" altLang="zh-CN" sz="2400" dirty="0">
                <a:latin typeface="Franklin Gothic Medium" panose="020B0603020102020204" pitchFamily="34" charset="0"/>
              </a:rPr>
              <a:t>}</a:t>
            </a:r>
            <a:endParaRPr lang="en-GB" altLang="zh-CN" sz="2400" dirty="0">
              <a:latin typeface="Franklin Gothic Medium" panose="020B0603020102020204" pitchFamily="34" charset="0"/>
            </a:endParaRPr>
          </a:p>
          <a:p>
            <a:endParaRPr lang="en-GB" altLang="zh-CN" sz="2400" dirty="0">
              <a:latin typeface="Franklin Gothic Medium" panose="020B0603020102020204" pitchFamily="34" charset="0"/>
            </a:endParaRPr>
          </a:p>
          <a:p>
            <a:endParaRPr lang="en-GB" altLang="en-US" sz="2400">
              <a:latin typeface="Franklin Gothic Medium" panose="020B0603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1413" y="4856163"/>
            <a:ext cx="338455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 fontAlgn="base">
              <a:buNone/>
            </a:pPr>
            <a:r>
              <a:rPr sz="2400" b="1" strike="noStrike" noProof="1" dirty="0">
                <a:latin typeface="+mj-ea"/>
                <a:sym typeface="+mn-ea"/>
              </a:rPr>
              <a:t>Output:</a:t>
            </a:r>
            <a:endParaRPr sz="2400" b="1" strike="noStrike" noProof="1" dirty="0">
              <a:latin typeface="+mj-ea"/>
            </a:endParaRPr>
          </a:p>
          <a:p>
            <a:pPr marL="0" indent="0" fontAlgn="base">
              <a:buNone/>
            </a:pPr>
            <a:r>
              <a:rPr sz="2400" b="1" strike="noStrike" noProof="1" dirty="0">
                <a:latin typeface="+mj-ea"/>
                <a:sym typeface="+mn-ea"/>
              </a:rPr>
              <a:t>5 10</a:t>
            </a:r>
            <a:endParaRPr sz="2400" b="1" strike="noStrike" noProof="1" dirty="0">
              <a:latin typeface="+mj-ea"/>
            </a:endParaRPr>
          </a:p>
          <a:p>
            <a:pPr marL="0" indent="0" fontAlgn="base">
              <a:buNone/>
            </a:pPr>
            <a:r>
              <a:rPr sz="2400" b="1" strike="noStrike" noProof="1" dirty="0">
                <a:latin typeface="+mj-ea"/>
                <a:sym typeface="+mn-ea"/>
              </a:rPr>
              <a:t>10 5</a:t>
            </a:r>
            <a:endParaRPr lang="en-GB" altLang="en-US" sz="2400" b="1" strike="noStrike" noProof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603250"/>
            <a:ext cx="8137525" cy="865188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Returning more than one value from a function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288" y="1654175"/>
            <a:ext cx="7777163" cy="4464050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Functions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usually return only one value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when arguments are passed by value, the called function cannot alter the values passed and have those changes reflected in the calling function.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Pointers allow the programmer to ‘return’ more than one value by allowing the arguments to be passed by address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which allows the function to alter the values pointed to, and thus ‘return’ more than one value from a function.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56" name="Footer Placeholder 8"/>
          <p:cNvSpPr txBox="1">
            <a:spLocks noGrp="1"/>
          </p:cNvSpPr>
          <p:nvPr>
            <p:ph type="ftr" sz="quarter" idx="3"/>
          </p:nvPr>
        </p:nvSpPr>
        <p:spPr bwMode="auto">
          <a:xfrm>
            <a:off x="660400" y="6488113"/>
            <a:ext cx="7737475" cy="365125"/>
          </a:xfrm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7588" name="Content Placeholder 2"/>
          <p:cNvSpPr txBox="1"/>
          <p:nvPr/>
        </p:nvSpPr>
        <p:spPr>
          <a:xfrm>
            <a:off x="4572000" y="1447800"/>
            <a:ext cx="4038600" cy="4876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IN" altLang="x-none" sz="320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call by reference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303213" y="1647825"/>
            <a:ext cx="5903912" cy="4187825"/>
          </a:xfrm>
        </p:spPr>
        <p:txBody>
          <a:bodyPr lIns="182880" tIns="91440" anchor="t" anchorCtr="0"/>
          <a:p>
            <a:pPr defTabSz="914400">
              <a:spcBef>
                <a:spcPct val="0"/>
              </a:spcBef>
              <a:buNone/>
            </a:pPr>
            <a:r>
              <a:rPr lang="en-US" altLang="en-GB" sz="2000" dirty="0"/>
              <a:t>#include &lt;</a:t>
            </a:r>
            <a:r>
              <a:rPr lang="en-US" altLang="en-GB" sz="2000" dirty="0" err="1"/>
              <a:t>stdio.h</a:t>
            </a:r>
            <a:r>
              <a:rPr lang="en-US" altLang="en-GB" sz="2000" dirty="0"/>
              <a:t>&gt;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/>
              <a:t>float compute(float, float *);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endParaRPr lang="en-US" altLang="en-GB" sz="2000" dirty="0" err="1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 err="1"/>
              <a:t>int</a:t>
            </a:r>
            <a:r>
              <a:rPr lang="en-US" altLang="en-GB" sz="2000" dirty="0"/>
              <a:t> main()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/>
              <a:t>{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/>
              <a:t>float r, area, perimeter;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 err="1"/>
              <a:t>printf</a:t>
            </a:r>
            <a:r>
              <a:rPr lang="en-US" altLang="en-GB" sz="2000" dirty="0"/>
              <a:t>(“\n enter the radius </a:t>
            </a:r>
            <a:endParaRPr lang="en-US" altLang="en-GB" sz="200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/>
              <a:t>of the circle:”);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 err="1"/>
              <a:t>scanf</a:t>
            </a:r>
            <a:r>
              <a:rPr lang="en-US" altLang="en-GB" sz="2000" dirty="0"/>
              <a:t>(“%</a:t>
            </a:r>
            <a:r>
              <a:rPr lang="en-US" altLang="en-GB" sz="2000" dirty="0" err="1"/>
              <a:t>f”,&amp;r</a:t>
            </a:r>
            <a:r>
              <a:rPr lang="en-US" altLang="en-GB" sz="2000" dirty="0"/>
              <a:t>);</a:t>
            </a:r>
            <a:endParaRPr lang="en-US" altLang="en-GB" sz="2000" dirty="0"/>
          </a:p>
          <a:p>
            <a:pPr defTabSz="914400">
              <a:spcBef>
                <a:spcPct val="0"/>
              </a:spcBef>
              <a:buNone/>
            </a:pP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b="1" dirty="0"/>
              <a:t>area=compute(r, &amp;perimeter);</a:t>
            </a:r>
            <a:endParaRPr lang="en-US" altLang="en-GB" sz="2000" b="1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 err="1"/>
              <a:t>printf</a:t>
            </a:r>
            <a:r>
              <a:rPr lang="en-US" altLang="en-GB" sz="2000" dirty="0"/>
              <a:t>(“\n AREA = %f”, area);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 err="1"/>
              <a:t>printf</a:t>
            </a:r>
            <a:r>
              <a:rPr lang="en-US" altLang="en-GB" sz="2000" dirty="0"/>
              <a:t>(“\n PERIMETER = %f”, </a:t>
            </a:r>
            <a:r>
              <a:rPr lang="en-US" altLang="en-GB" sz="2000" b="1" dirty="0"/>
              <a:t>perimeter</a:t>
            </a:r>
            <a:r>
              <a:rPr lang="en-US" altLang="en-GB" sz="2000" dirty="0"/>
              <a:t>);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/>
              <a:t>return 0;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r>
              <a:rPr lang="en-US" altLang="en-GB" sz="2000" dirty="0"/>
              <a:t>}</a:t>
            </a:r>
            <a:endParaRPr lang="en-US" altLang="en-GB" sz="2000" baseline="0" dirty="0"/>
          </a:p>
          <a:p>
            <a:pPr defTabSz="914400">
              <a:spcBef>
                <a:spcPct val="0"/>
              </a:spcBef>
              <a:buNone/>
            </a:pPr>
            <a:endParaRPr lang="en-GB" altLang="en-US" sz="1800"/>
          </a:p>
        </p:txBody>
      </p:sp>
      <p:sp>
        <p:nvSpPr>
          <p:cNvPr id="68611" name="Text Box 3"/>
          <p:cNvSpPr txBox="1"/>
          <p:nvPr/>
        </p:nvSpPr>
        <p:spPr>
          <a:xfrm>
            <a:off x="4384675" y="1790700"/>
            <a:ext cx="4251325" cy="224631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en-GB" sz="2000" dirty="0">
                <a:latin typeface="Verdana" panose="020B0604030504040204" pitchFamily="34" charset="0"/>
              </a:rPr>
              <a:t>float compute(float r, float *p)</a:t>
            </a:r>
            <a:endParaRPr lang="en-US" altLang="en-GB" sz="2000" dirty="0">
              <a:latin typeface="Verdana" panose="020B0604030504040204" pitchFamily="34" charset="0"/>
            </a:endParaRPr>
          </a:p>
          <a:p>
            <a:r>
              <a:rPr lang="en-US" altLang="en-GB" sz="2000" dirty="0">
                <a:latin typeface="Verdana" panose="020B0604030504040204" pitchFamily="34" charset="0"/>
              </a:rPr>
              <a:t>{</a:t>
            </a:r>
            <a:endParaRPr lang="en-US" altLang="en-GB" sz="2000" dirty="0">
              <a:latin typeface="Verdana" panose="020B0604030504040204" pitchFamily="34" charset="0"/>
            </a:endParaRPr>
          </a:p>
          <a:p>
            <a:pPr lvl="1" indent="0"/>
            <a:r>
              <a:rPr lang="en-US" altLang="en-GB" sz="2000" dirty="0">
                <a:latin typeface="Verdana" panose="020B0604030504040204" pitchFamily="34" charset="0"/>
              </a:rPr>
              <a:t>float a;</a:t>
            </a:r>
            <a:endParaRPr lang="en-US" altLang="en-GB" sz="2000" dirty="0">
              <a:latin typeface="Verdana" panose="020B0604030504040204" pitchFamily="34" charset="0"/>
            </a:endParaRPr>
          </a:p>
          <a:p>
            <a:pPr lvl="1" indent="0"/>
            <a:r>
              <a:rPr lang="pt-BR" altLang="en-GB" sz="2000" dirty="0">
                <a:latin typeface="Verdana" panose="020B0604030504040204" pitchFamily="34" charset="0"/>
              </a:rPr>
              <a:t>a=(float)3.1415 * r * r;</a:t>
            </a:r>
            <a:endParaRPr lang="pt-BR" altLang="en-GB" sz="2000" dirty="0">
              <a:latin typeface="Verdana" panose="020B0604030504040204" pitchFamily="34" charset="0"/>
            </a:endParaRPr>
          </a:p>
          <a:p>
            <a:pPr lvl="1" indent="0"/>
            <a:r>
              <a:rPr lang="pt-BR" altLang="en-GB" sz="2000" dirty="0">
                <a:latin typeface="Verdana" panose="020B0604030504040204" pitchFamily="34" charset="0"/>
              </a:rPr>
              <a:t>*p=(float)3.1415 * 2 * r;</a:t>
            </a:r>
            <a:endParaRPr lang="pt-BR" altLang="en-GB" sz="2000" dirty="0">
              <a:latin typeface="Verdana" panose="020B0604030504040204" pitchFamily="34" charset="0"/>
            </a:endParaRPr>
          </a:p>
          <a:p>
            <a:pPr lvl="1" indent="0"/>
            <a:r>
              <a:rPr lang="en-US" altLang="en-GB" sz="2000" dirty="0">
                <a:latin typeface="Verdana" panose="020B0604030504040204" pitchFamily="34" charset="0"/>
              </a:rPr>
              <a:t>return </a:t>
            </a:r>
            <a:r>
              <a:rPr lang="en-US" altLang="en-GB" sz="2000" b="1" dirty="0">
                <a:latin typeface="Verdana" panose="020B0604030504040204" pitchFamily="34" charset="0"/>
              </a:rPr>
              <a:t>a</a:t>
            </a:r>
            <a:r>
              <a:rPr lang="en-US" altLang="en-GB" sz="2000" dirty="0">
                <a:latin typeface="Verdana" panose="020B0604030504040204" pitchFamily="34" charset="0"/>
              </a:rPr>
              <a:t>;</a:t>
            </a:r>
            <a:endParaRPr lang="en-US" altLang="en-GB" sz="2000" dirty="0">
              <a:latin typeface="Verdana" panose="020B0604030504040204" pitchFamily="34" charset="0"/>
            </a:endParaRPr>
          </a:p>
          <a:p>
            <a:r>
              <a:rPr lang="en-US" altLang="en-GB" sz="2000" dirty="0">
                <a:latin typeface="Verdana" panose="020B0604030504040204" pitchFamily="34" charset="0"/>
              </a:rPr>
              <a:t>}</a:t>
            </a:r>
            <a:endParaRPr lang="en-GB" altLang="en-US" sz="20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476250"/>
            <a:ext cx="8151813" cy="1008063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Returning Pointer from a function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700213"/>
            <a:ext cx="8148638" cy="4327525"/>
          </a:xfrm>
        </p:spPr>
        <p:txBody>
          <a:bodyPr vert="horz" wrap="square" lIns="182880" tIns="91440" rIns="91440" bIns="45720" numCol="1" anchor="t" anchorCtr="0" compatLnSpc="1">
            <a:normAutofit lnSpcReduction="1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also possible to return a pointer from a function. When a pointer is returned from a function,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must point to data in the calling function or in the global variable. 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Consider the following program. In this program, a pointer would point an integer variable whichever is larger between two variables through a function which returns the address of the larger variable.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180" name="Footer Placeholder 5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Key Words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700213"/>
            <a:ext cx="8064500" cy="4187825"/>
          </a:xfrm>
        </p:spPr>
        <p:txBody>
          <a:bodyPr vert="horz" wrap="square" lIns="182880" tIns="91440" rIns="91440" bIns="45720" numCol="1" anchor="t" anchorCtr="0" compatLnSpc="1">
            <a:no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 by address</a:t>
            </a: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facilitating the changes made to a variable in the called function to become permanently available in the function from where the function is called.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Call-by-value</a:t>
            </a: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particular way of implementing a function call, in which the arguments are passed by their value (i.e., their copies).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Dangling pointer: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pointing to a previously meaningful location that is no longer meaningful; usually a result of a pointer pointing to an object that is deallocated without resetting the value of the pointer.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0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example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557338"/>
            <a:ext cx="4352925" cy="4240213"/>
          </a:xfrm>
          <a:ln>
            <a:solidFill>
              <a:schemeClr val="accent1"/>
            </a:solidFill>
          </a:ln>
        </p:spPr>
        <p:txBody>
          <a:bodyPr/>
          <a:p>
            <a:pPr marL="265430" marR="0" indent="-26543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#include &lt;</a:t>
            </a: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stdio.h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&gt;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5430" marR="0" indent="-26543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int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*</a:t>
            </a: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pointMax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(</a:t>
            </a: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int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*, </a:t>
            </a: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int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*);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5430" marR="0" indent="-26543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int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main(void)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5430" marR="0" indent="-26543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{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int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a,b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,*p;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printf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(“\n a = ?”);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scanf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(“%</a:t>
            </a: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d”,&amp;a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);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printf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(“\n b = ?”);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scanf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(“%</a:t>
            </a: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d”,&amp;b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);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548005" marR="0" lvl="1" indent="-20002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p=</a:t>
            </a: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pointMax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(&amp;</a:t>
            </a: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a,&amp;b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);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printf</a:t>
            </a: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(“\n*p = %d”, *p);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return 0;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5430" marR="0" indent="-26543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}</a:t>
            </a:r>
            <a:endParaRPr kumimoji="0" lang="en-US" sz="2000" b="0" i="0" u="none" strike="noStrike" kern="1200" cap="none" spc="0" normalizeH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GB" altLang="en-US" sz="2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29163" y="1600200"/>
            <a:ext cx="4065588" cy="4566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fr-FR" sz="2000" noProof="0" dirty="0" err="1">
                <a:latin typeface="+mj-lt"/>
                <a:ea typeface="Arial" panose="020B0604020202020204" pitchFamily="34" charset="0"/>
                <a:cs typeface="+mn-cs"/>
                <a:sym typeface="+mn-ea"/>
              </a:rPr>
              <a:t>int</a:t>
            </a:r>
            <a:r>
              <a:rPr lang="fr-FR" sz="2000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 *</a:t>
            </a:r>
            <a:r>
              <a:rPr lang="fr-FR" sz="2000" noProof="0" dirty="0" err="1">
                <a:latin typeface="+mj-lt"/>
                <a:ea typeface="Arial" panose="020B0604020202020204" pitchFamily="34" charset="0"/>
                <a:cs typeface="+mn-cs"/>
                <a:sym typeface="+mn-ea"/>
              </a:rPr>
              <a:t>pointMax</a:t>
            </a:r>
            <a:r>
              <a:rPr lang="fr-FR" sz="2000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(</a:t>
            </a:r>
            <a:r>
              <a:rPr lang="fr-FR" sz="2000" noProof="0" dirty="0" err="1">
                <a:latin typeface="+mj-lt"/>
                <a:ea typeface="Arial" panose="020B0604020202020204" pitchFamily="34" charset="0"/>
                <a:cs typeface="+mn-cs"/>
                <a:sym typeface="+mn-ea"/>
              </a:rPr>
              <a:t>int</a:t>
            </a:r>
            <a:r>
              <a:rPr lang="fr-FR" sz="2000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 *x, </a:t>
            </a:r>
            <a:r>
              <a:rPr lang="fr-FR" sz="2000" noProof="0" dirty="0" err="1">
                <a:latin typeface="+mj-lt"/>
                <a:ea typeface="Arial" panose="020B0604020202020204" pitchFamily="34" charset="0"/>
                <a:cs typeface="+mn-cs"/>
                <a:sym typeface="+mn-ea"/>
              </a:rPr>
              <a:t>int</a:t>
            </a:r>
            <a:r>
              <a:rPr lang="fr-FR" sz="2000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 *y)</a:t>
            </a:r>
            <a:endParaRPr kumimoji="0" lang="fr-FR" sz="2000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{</a:t>
            </a:r>
            <a:endParaRPr kumimoji="0" lang="en-US" sz="2000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lvl="1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strike="noStrike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if(*x&gt;*y)</a:t>
            </a:r>
            <a:endParaRPr kumimoji="0" lang="en-US" sz="2000" strike="noStrike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lvl="1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strike="noStrike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return x;</a:t>
            </a:r>
            <a:endParaRPr kumimoji="0" lang="en-US" sz="2000" strike="noStrike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lvl="1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strike="noStrike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else</a:t>
            </a:r>
            <a:endParaRPr kumimoji="0" lang="en-US" sz="2000" strike="noStrike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lvl="1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strike="noStrike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return y;</a:t>
            </a:r>
            <a:endParaRPr kumimoji="0" lang="en-US" sz="2000" strike="noStrike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}</a:t>
            </a:r>
            <a:endParaRPr kumimoji="0" lang="en-US" sz="2000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b="1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Output:</a:t>
            </a:r>
            <a:endParaRPr kumimoji="0" lang="en-US" sz="2000" b="1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a = ?5</a:t>
            </a:r>
            <a:endParaRPr kumimoji="0" lang="en-US" sz="2000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b = ?7</a:t>
            </a:r>
            <a:endParaRPr kumimoji="0" lang="en-US" sz="2000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noProof="0" dirty="0">
                <a:latin typeface="+mj-lt"/>
                <a:ea typeface="Arial" panose="020B0604020202020204" pitchFamily="34" charset="0"/>
                <a:cs typeface="+mn-cs"/>
                <a:sym typeface="+mn-ea"/>
              </a:rPr>
              <a:t>*p = 7</a:t>
            </a:r>
            <a:endParaRPr kumimoji="0" lang="en-US" sz="2000" kern="1200" cap="none" spc="0" normalizeH="0" baseline="0" noProof="0" dirty="0">
              <a:latin typeface="+mj-lt"/>
              <a:ea typeface="+mn-ea"/>
              <a:cs typeface="+mn-cs"/>
            </a:endParaRPr>
          </a:p>
          <a:p>
            <a:pPr marL="342900" marR="0" indent="-342900" defTabSz="91440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GB" sz="2400" i="1" noProof="1"/>
              <a:t>//print the value of x and y inside function</a:t>
            </a:r>
            <a:endParaRPr lang="en-GB" altLang="en-US" sz="2400" i="1" noProof="1"/>
          </a:p>
          <a:p>
            <a:endParaRPr lang="en-GB" altLang="en-US" i="1" noProof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064500" cy="100806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Arrays &amp; Pointers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>
          <a:xfrm>
            <a:off x="468313" y="1700213"/>
            <a:ext cx="8280400" cy="2909887"/>
          </a:xfrm>
        </p:spPr>
        <p:txBody>
          <a:bodyPr wrap="square" lIns="182880" tIns="91440" rIns="91440" bIns="45720" anchor="t" anchorCtr="0"/>
          <a:p>
            <a:pPr eaLnBrk="1" hangingPunct="1"/>
            <a:r>
              <a:rPr lang="en-GB" altLang="zh-CN" sz="2000" b="1" dirty="0"/>
              <a:t>One-dimensional Arrays and Pointers</a:t>
            </a:r>
            <a:endParaRPr lang="en-GB" altLang="zh-CN" sz="2000" b="1" dirty="0"/>
          </a:p>
          <a:p>
            <a:pPr eaLnBrk="1" hangingPunct="1"/>
            <a:r>
              <a:rPr lang="en-GB" altLang="zh-CN" sz="2000" dirty="0"/>
              <a:t>An array is a non-empty set of sequentially indexed elements having the same type of data. </a:t>
            </a:r>
            <a:endParaRPr lang="en-GB" altLang="zh-CN" sz="2000" dirty="0"/>
          </a:p>
          <a:p>
            <a:pPr eaLnBrk="1" hangingPunct="1"/>
            <a:r>
              <a:rPr lang="en-GB" altLang="zh-CN" sz="2000" dirty="0"/>
              <a:t>Each element of an array has a unique identifying index number. Changes made to one element of an array does not affect the other elements. </a:t>
            </a:r>
            <a:endParaRPr lang="en-GB" altLang="zh-CN" sz="2000" dirty="0"/>
          </a:p>
          <a:p>
            <a:pPr eaLnBrk="1" hangingPunct="1"/>
            <a:r>
              <a:rPr lang="en-GB" altLang="zh-CN" sz="2000" dirty="0"/>
              <a:t>An array occupies a contiguous block of memory. The array a is laid out in memory as a contiguous block, as shown.</a:t>
            </a:r>
            <a:endParaRPr lang="en-GB" altLang="zh-CN" sz="2000" dirty="0"/>
          </a:p>
          <a:p>
            <a:pPr eaLnBrk="1" hangingPunct="1"/>
            <a:endParaRPr lang="en-IN" altLang="x-none" sz="2400" dirty="0"/>
          </a:p>
        </p:txBody>
      </p:sp>
      <p:sp>
        <p:nvSpPr>
          <p:cNvPr id="51204" name="Footer Placeholder 5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168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013" y="4519613"/>
            <a:ext cx="7315200" cy="1295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657350"/>
            <a:ext cx="5164138" cy="4321175"/>
          </a:xfrm>
          <a:ln>
            <a:solidFill>
              <a:schemeClr val="accent1"/>
            </a:solidFill>
          </a:ln>
        </p:spPr>
        <p:txBody>
          <a:bodyPr vert="horz" wrap="square" lIns="182880" tIns="91440" rIns="91440" bIns="45720" numCol="1" anchor="t" anchorCtr="0" compatLnSpc="1">
            <a:norm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An array name is a constant pointer to the first element of the array.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Therefore, in the declaration −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double balance[50];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balance is a pointer to &amp;balance[0], which is the address of the first element of the array balance.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Thus, the following program fragment assigns p as the address of the first element of balance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57350"/>
            <a:ext cx="3324225" cy="3543300"/>
          </a:xfrm>
          <a:ln>
            <a:solidFill>
              <a:schemeClr val="accent1"/>
            </a:solidFill>
          </a:ln>
        </p:spPr>
        <p:txBody>
          <a:bodyPr vert="horz" wrap="square" lIns="182880" tIns="91440" rIns="91440" bIns="45720" numCol="1" anchor="t" anchorCtr="0" compatLnSpc="1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double *p;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double balance[10];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 = balance;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52229" name="Footer Placeholder 5"/>
          <p:cNvSpPr txBox="1">
            <a:spLocks noGrp="1"/>
          </p:cNvSpPr>
          <p:nvPr>
            <p:ph type="ftr" sz="quarter" idx="11"/>
          </p:nvPr>
        </p:nvSpPr>
        <p:spPr bwMode="auto">
          <a:xfrm>
            <a:off x="611188" y="6111875"/>
            <a:ext cx="7737475" cy="365125"/>
          </a:xfrm>
          <a:noFill/>
          <a:ln>
            <a:noFill/>
            <a:miter lim="800000"/>
          </a:ln>
        </p:spPr>
        <p:txBody>
          <a:bodyPr vert="horz"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611188" y="476250"/>
            <a:ext cx="8077200" cy="10525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b"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One Dimensional Arrays &amp; Pointers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1700213"/>
            <a:ext cx="4029075" cy="4321175"/>
          </a:xfrm>
        </p:spPr>
        <p:txBody>
          <a:bodyPr vert="horz" wrap="square" lIns="182880" tIns="91440" rIns="91440" bIns="45720" numCol="1" anchor="t" anchorCtr="0" compatLnSpc="1">
            <a:no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cannot be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used as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l- value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.That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array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names cannot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used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variables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the left of an assignment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operator.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 and &amp;array would give the base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array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10025" y="1657350"/>
            <a:ext cx="4854575" cy="3543300"/>
          </a:xfrm>
          <a:ln>
            <a:solidFill>
              <a:schemeClr val="accent1"/>
            </a:solidFill>
          </a:ln>
        </p:spPr>
        <p:txBody>
          <a:bodyPr vert="horz" wrap="square" lIns="182880" tIns="91440" rIns="91440" bIns="45720" numCol="1" anchor="t" anchorCtr="0" compatLnSpc="1">
            <a:norm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#include &lt;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stdio.h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main()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array[]={10, 20, 30, 40, 50};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(“%u %u”,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&amp;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[0]);</a:t>
            </a:r>
            <a:endParaRPr kumimoji="0" lang="es-E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0;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2147478270 2147478270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29" name="Footer Placeholder 5"/>
          <p:cNvSpPr txBox="1">
            <a:spLocks noGrp="1"/>
          </p:cNvSpPr>
          <p:nvPr>
            <p:ph type="ftr" sz="quarter" idx="11"/>
          </p:nvPr>
        </p:nvSpPr>
        <p:spPr bwMode="auto">
          <a:xfrm>
            <a:off x="611188" y="6111875"/>
            <a:ext cx="7737475" cy="365125"/>
          </a:xfrm>
          <a:noFill/>
          <a:ln>
            <a:noFill/>
            <a:miter lim="800000"/>
          </a:ln>
        </p:spPr>
        <p:txBody>
          <a:bodyPr vert="horz"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611188" y="476250"/>
            <a:ext cx="8077200" cy="10525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b"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One Dimensional Arrays &amp; Pointers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One-dimensional Arrays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&amp; Pointers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395288" y="1600200"/>
            <a:ext cx="8353425" cy="4492625"/>
          </a:xfrm>
        </p:spPr>
        <p:txBody>
          <a:bodyPr wrap="square" lIns="182880" tIns="91440" rIns="91440" bIns="45720" anchor="t" anchorCtr="0"/>
          <a:p>
            <a:pPr marL="0" indent="0" eaLnBrk="1" hangingPunct="1">
              <a:buNone/>
            </a:pPr>
            <a:r>
              <a:rPr lang="en-GB" altLang="zh-CN" sz="2000" dirty="0"/>
              <a:t>Below figure depicts the equivalence among array notation and pointer notation.</a:t>
            </a:r>
            <a:endParaRPr lang="en-GB" altLang="zh-CN" sz="2000" dirty="0"/>
          </a:p>
          <a:p>
            <a:pPr marL="0" indent="0" eaLnBrk="1" hangingPunct="1">
              <a:buNone/>
            </a:pPr>
            <a:endParaRPr lang="en-GB" altLang="zh-CN" sz="2400" dirty="0"/>
          </a:p>
          <a:p>
            <a:pPr marL="0" indent="0" eaLnBrk="1" hangingPunct="1">
              <a:buNone/>
            </a:pPr>
            <a:endParaRPr lang="en-IN" altLang="x-none" sz="2400" dirty="0"/>
          </a:p>
          <a:p>
            <a:pPr marL="0" indent="0" eaLnBrk="1" hangingPunct="1">
              <a:buNone/>
            </a:pPr>
            <a:endParaRPr lang="en-IN" altLang="x-none" sz="2400" dirty="0"/>
          </a:p>
          <a:p>
            <a:pPr marL="0" indent="0" eaLnBrk="1" hangingPunct="1">
              <a:buNone/>
            </a:pPr>
            <a:endParaRPr lang="en-IN" altLang="x-none" sz="2400" dirty="0"/>
          </a:p>
          <a:p>
            <a:pPr marL="0" indent="0" eaLnBrk="1" hangingPunct="1">
              <a:buNone/>
            </a:pPr>
            <a:endParaRPr lang="en-IN" altLang="x-none" sz="2400" dirty="0"/>
          </a:p>
          <a:p>
            <a:pPr marL="0" indent="0" eaLnBrk="1" hangingPunct="1">
              <a:buNone/>
            </a:pPr>
            <a:endParaRPr lang="en-IN" altLang="x-none" sz="2000" dirty="0"/>
          </a:p>
          <a:p>
            <a:pPr marL="0" indent="0" eaLnBrk="1" hangingPunct="1">
              <a:buNone/>
            </a:pPr>
            <a:endParaRPr lang="en-GB" altLang="zh-CN" sz="2000" dirty="0"/>
          </a:p>
          <a:p>
            <a:pPr marL="0" indent="0" eaLnBrk="1" hangingPunct="1">
              <a:buNone/>
            </a:pPr>
            <a:endParaRPr lang="en-IN" altLang="x-none" sz="2000" dirty="0"/>
          </a:p>
        </p:txBody>
      </p:sp>
      <p:pic>
        <p:nvPicPr>
          <p:cNvPr id="7475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2451100"/>
            <a:ext cx="7912100" cy="2447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475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3" y="4508500"/>
            <a:ext cx="3343275" cy="39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7" name="Text Box 2"/>
          <p:cNvSpPr txBox="1"/>
          <p:nvPr/>
        </p:nvSpPr>
        <p:spPr>
          <a:xfrm>
            <a:off x="420688" y="5073650"/>
            <a:ext cx="8566150" cy="1106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GB" altLang="zh-CN" sz="2200" dirty="0">
                <a:latin typeface="Franklin Gothic Medium" panose="020B0603020102020204" pitchFamily="34" charset="0"/>
              </a:rPr>
              <a:t>For any one-dimensional array a and integer i, the following relationships are always true.</a:t>
            </a:r>
            <a:endParaRPr lang="en-GB" altLang="zh-CN" sz="2200" dirty="0">
              <a:latin typeface="Franklin Gothic Medium" panose="020B0603020102020204" pitchFamily="34" charset="0"/>
            </a:endParaRPr>
          </a:p>
          <a:p>
            <a:r>
              <a:rPr lang="en-GB" altLang="zh-CN" sz="2200" dirty="0">
                <a:latin typeface="Franklin Gothic Medium" panose="020B0603020102020204" pitchFamily="34" charset="0"/>
              </a:rPr>
              <a:t>• a[i] ≡ *(a+i) ≡ *(i+a) ≡ i[a]</a:t>
            </a:r>
            <a:endParaRPr lang="en-GB" altLang="en-US" sz="220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064500" cy="1000125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One-dimensional Arrays &amp;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Pointers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23850" y="1512888"/>
            <a:ext cx="8351838" cy="1008062"/>
          </a:xfrm>
        </p:spPr>
        <p:txBody>
          <a:bodyPr wrap="square" lIns="182880" tIns="91440" rIns="91440" bIns="45720" anchor="t" anchorCtr="0"/>
          <a:p>
            <a:pPr marL="0" indent="0" eaLnBrk="1" hangingPunct="1">
              <a:buNone/>
            </a:pPr>
            <a:r>
              <a:rPr lang="en-GB" altLang="zh-CN" sz="2000" dirty="0"/>
              <a:t>A pointer variable (of the appropriate type) can also be</a:t>
            </a:r>
            <a:endParaRPr lang="en-GB" altLang="zh-CN" sz="2000" dirty="0"/>
          </a:p>
          <a:p>
            <a:pPr marL="0" indent="0" eaLnBrk="1" hangingPunct="1">
              <a:buNone/>
            </a:pPr>
            <a:r>
              <a:rPr lang="en-GB" altLang="zh-CN" sz="2000" dirty="0"/>
              <a:t>used to initialize or point to the first element of the array.</a:t>
            </a:r>
            <a:endParaRPr lang="en-GB" altLang="zh-CN" sz="2000" dirty="0"/>
          </a:p>
          <a:p>
            <a:pPr marL="0" indent="0" eaLnBrk="1" hangingPunct="1">
              <a:buNone/>
            </a:pPr>
            <a:endParaRPr lang="en-GB" altLang="zh-CN" sz="1800" dirty="0"/>
          </a:p>
          <a:p>
            <a:pPr marL="0" indent="0" eaLnBrk="1" hangingPunct="1">
              <a:buNone/>
            </a:pPr>
            <a:endParaRPr lang="en-GB" altLang="zh-CN" sz="1800" dirty="0"/>
          </a:p>
          <a:p>
            <a:pPr marL="0" indent="0" eaLnBrk="1" hangingPunct="1">
              <a:buNone/>
            </a:pPr>
            <a:endParaRPr lang="en-GB" altLang="zh-CN" sz="1800" dirty="0"/>
          </a:p>
        </p:txBody>
      </p:sp>
      <p:sp>
        <p:nvSpPr>
          <p:cNvPr id="53252" name="Footer Placeholder 5"/>
          <p:cNvSpPr txBox="1">
            <a:spLocks noGrp="1"/>
          </p:cNvSpPr>
          <p:nvPr>
            <p:ph type="ftr" sz="quarter" idx="3"/>
          </p:nvPr>
        </p:nvSpPr>
        <p:spPr bwMode="auto">
          <a:xfrm>
            <a:off x="539750" y="6502400"/>
            <a:ext cx="7737475" cy="365125"/>
          </a:xfrm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2413" y="2339975"/>
            <a:ext cx="4897438" cy="3962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#include&lt;stdio.h&gt;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int main()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{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int a[] ={10, 20, 30, 40, 50};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int i, *p;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p=a ;</a:t>
            </a:r>
            <a:r>
              <a:rPr lang="en-US" altLang="en-GB" sz="2000" b="1" strike="noStrike" noProof="1">
                <a:solidFill>
                  <a:srgbClr val="00B050"/>
                </a:solidFill>
              </a:rPr>
              <a:t>// same as p=&amp;a[0]</a:t>
            </a:r>
            <a:endParaRPr lang="en-US" altLang="en-GB" sz="2000" b="1" strike="noStrike" noProof="1">
              <a:solidFill>
                <a:srgbClr val="00B05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for (i=0, i&lt;5; ++i)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{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	printf (“\n%d”, p[i]);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}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return 0;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}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54625" y="3717925"/>
            <a:ext cx="3659188" cy="24479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>
                <a:solidFill>
                  <a:schemeClr val="bg1"/>
                </a:solidFill>
                <a:sym typeface="+mn-ea"/>
              </a:rPr>
              <a:t>printf (“\n%d”,*(p+i));</a:t>
            </a:r>
            <a:endParaRPr lang="en-US" altLang="en-GB" sz="2000" b="1" strike="noStrike" noProof="1">
              <a:solidFill>
                <a:schemeClr val="bg1"/>
              </a:solidFill>
              <a:sym typeface="+mn-ea"/>
            </a:endParaRPr>
          </a:p>
          <a:p>
            <a:pPr algn="ctr" fontAlgn="base"/>
            <a:r>
              <a:rPr lang="en-US" altLang="en-GB" sz="2000" b="1" strike="noStrike" noProof="1">
                <a:solidFill>
                  <a:schemeClr val="bg1"/>
                </a:solidFill>
                <a:sym typeface="+mn-ea"/>
              </a:rPr>
              <a:t>printf (“\n%d”, *(i+p));</a:t>
            </a:r>
            <a:endParaRPr lang="en-US" altLang="en-GB" sz="2000" b="1" strike="noStrike" noProof="1">
              <a:solidFill>
                <a:schemeClr val="bg1"/>
              </a:solidFill>
              <a:sym typeface="+mn-ea"/>
            </a:endParaRPr>
          </a:p>
          <a:p>
            <a:pPr algn="ctr" fontAlgn="base"/>
            <a:r>
              <a:rPr lang="en-US" altLang="en-GB" sz="2000" b="1" strike="noStrike" noProof="1">
                <a:solidFill>
                  <a:schemeClr val="bg1"/>
                </a:solidFill>
                <a:sym typeface="+mn-ea"/>
              </a:rPr>
              <a:t>printf (“\n%d”, i[p]);</a:t>
            </a:r>
            <a:r>
              <a:rPr lang="en-US" altLang="en-GB" strike="noStrike" noProof="1"/>
              <a:t> </a:t>
            </a:r>
            <a:endParaRPr lang="en-US" altLang="en-GB" strike="noStrike" noProof="1"/>
          </a:p>
        </p:txBody>
      </p:sp>
      <p:sp>
        <p:nvSpPr>
          <p:cNvPr id="6" name="Right Arrow 5"/>
          <p:cNvSpPr/>
          <p:nvPr/>
        </p:nvSpPr>
        <p:spPr>
          <a:xfrm>
            <a:off x="4519613" y="4973638"/>
            <a:ext cx="628650" cy="328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GB" altLang="en-US" strike="noStrike" noProof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US" strike="noStrike" noProof="1"/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187825"/>
          </a:xfrm>
        </p:spPr>
        <p:txBody>
          <a:bodyPr lIns="182880" tIns="91440" anchor="t" anchorCtr="0"/>
          <a:p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064500" cy="1000125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One-dimensional Arrays &amp;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Pointers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>
          <a:xfrm>
            <a:off x="323850" y="1512888"/>
            <a:ext cx="8351838" cy="1008062"/>
          </a:xfrm>
        </p:spPr>
        <p:txBody>
          <a:bodyPr wrap="square" lIns="182880" tIns="91440" rIns="91440" bIns="45720" anchor="t" anchorCtr="0"/>
          <a:p>
            <a:pPr marL="0" indent="0" eaLnBrk="1" hangingPunct="1">
              <a:buNone/>
            </a:pPr>
            <a:r>
              <a:rPr lang="en-GB" altLang="zh-CN" sz="2000" dirty="0"/>
              <a:t>A pointer variable (of the appropriate type) can also be</a:t>
            </a:r>
            <a:endParaRPr lang="en-GB" altLang="zh-CN" sz="2000" dirty="0"/>
          </a:p>
          <a:p>
            <a:pPr marL="0" indent="0" eaLnBrk="1" hangingPunct="1">
              <a:buNone/>
            </a:pPr>
            <a:r>
              <a:rPr lang="en-GB" altLang="zh-CN" sz="2000" dirty="0"/>
              <a:t>used to initialize or point to the first element of the array.</a:t>
            </a:r>
            <a:endParaRPr lang="en-GB" altLang="zh-CN" sz="2000" dirty="0"/>
          </a:p>
          <a:p>
            <a:pPr marL="0" indent="0" eaLnBrk="1" hangingPunct="1">
              <a:buNone/>
            </a:pPr>
            <a:endParaRPr lang="en-GB" altLang="zh-CN" sz="1800" dirty="0"/>
          </a:p>
          <a:p>
            <a:pPr marL="0" indent="0" eaLnBrk="1" hangingPunct="1">
              <a:buNone/>
            </a:pPr>
            <a:endParaRPr lang="en-GB" altLang="zh-CN" sz="1800" dirty="0"/>
          </a:p>
          <a:p>
            <a:pPr marL="0" indent="0" eaLnBrk="1" hangingPunct="1">
              <a:buNone/>
            </a:pPr>
            <a:endParaRPr lang="en-GB" altLang="zh-CN" sz="1800" dirty="0"/>
          </a:p>
        </p:txBody>
      </p:sp>
      <p:sp>
        <p:nvSpPr>
          <p:cNvPr id="53252" name="Footer Placeholder 5"/>
          <p:cNvSpPr txBox="1">
            <a:spLocks noGrp="1"/>
          </p:cNvSpPr>
          <p:nvPr>
            <p:ph type="ftr" sz="quarter" idx="3"/>
          </p:nvPr>
        </p:nvSpPr>
        <p:spPr bwMode="auto">
          <a:xfrm>
            <a:off x="539750" y="6502400"/>
            <a:ext cx="7737475" cy="365125"/>
          </a:xfrm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2413" y="2339975"/>
            <a:ext cx="4897438" cy="3962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#include&lt;stdio.h&gt;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int main()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{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int a[] ={10, 20, 30, 40, 50};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int i, *p;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p=a ;</a:t>
            </a:r>
            <a:r>
              <a:rPr lang="en-US" altLang="en-GB" sz="2000" b="1" strike="noStrike" noProof="1">
                <a:solidFill>
                  <a:srgbClr val="00B050"/>
                </a:solidFill>
              </a:rPr>
              <a:t>// same as p=&amp;a[0]</a:t>
            </a:r>
            <a:endParaRPr lang="en-US" altLang="en-GB" sz="2000" b="1" strike="noStrike" noProof="1">
              <a:solidFill>
                <a:srgbClr val="00B05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for (i=0, i&lt;5; ++i)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{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	printf (“\n%d”, *(p+i));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}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return 0;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US" altLang="en-GB" sz="2000" b="1" strike="noStrike" noProof="1">
                <a:solidFill>
                  <a:srgbClr val="002060"/>
                </a:solidFill>
              </a:rPr>
              <a:t>}</a:t>
            </a:r>
            <a:endParaRPr lang="en-US" altLang="en-GB" sz="2000" b="1" strike="noStrike" noProof="1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54625" y="3717925"/>
            <a:ext cx="3659188" cy="24479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>
                <a:solidFill>
                  <a:schemeClr val="bg1"/>
                </a:solidFill>
                <a:sym typeface="+mn-ea"/>
              </a:rPr>
              <a:t>printf (“\n%d”,*(p+i));</a:t>
            </a:r>
            <a:endParaRPr lang="en-US" altLang="en-GB" sz="2000" b="1" strike="noStrike" noProof="1">
              <a:solidFill>
                <a:schemeClr val="bg1"/>
              </a:solidFill>
              <a:sym typeface="+mn-ea"/>
            </a:endParaRPr>
          </a:p>
          <a:p>
            <a:pPr algn="ctr" fontAlgn="base"/>
            <a:r>
              <a:rPr lang="en-US" altLang="en-GB" sz="2000" b="1" strike="noStrike" noProof="1">
                <a:solidFill>
                  <a:schemeClr val="bg1"/>
                </a:solidFill>
                <a:sym typeface="+mn-ea"/>
              </a:rPr>
              <a:t>printf (“\n%d”, *(i+p));</a:t>
            </a:r>
            <a:endParaRPr lang="en-US" altLang="en-GB" sz="2000" b="1" strike="noStrike" noProof="1">
              <a:solidFill>
                <a:schemeClr val="bg1"/>
              </a:solidFill>
              <a:sym typeface="+mn-ea"/>
            </a:endParaRPr>
          </a:p>
          <a:p>
            <a:pPr algn="ctr" fontAlgn="base"/>
            <a:r>
              <a:rPr lang="en-US" altLang="en-GB" sz="2000" b="1" strike="noStrike" noProof="1">
                <a:solidFill>
                  <a:schemeClr val="bg1"/>
                </a:solidFill>
                <a:sym typeface="+mn-ea"/>
              </a:rPr>
              <a:t>printf (“\n%d”, i[p]);</a:t>
            </a:r>
            <a:r>
              <a:rPr lang="en-US" altLang="en-GB" strike="noStrike" noProof="1"/>
              <a:t> </a:t>
            </a:r>
            <a:endParaRPr lang="en-US" altLang="en-GB" strike="noStrike" noProof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600" b="1" i="0" u="none" strike="noStrike" kern="1200" cap="none" spc="0" normalizeH="0" baseline="0" noProof="1">
                <a:solidFill>
                  <a:srgbClr val="5C9965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Array - take input and print</a:t>
            </a:r>
            <a:endParaRPr kumimoji="0" lang="en-US" sz="3600" b="1" i="0" u="none" strike="noStrike" kern="1200" cap="none" spc="0" normalizeH="0" baseline="0" noProof="1"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187825"/>
          </a:xfrm>
        </p:spPr>
        <p:txBody>
          <a:bodyPr lIns="182880" tIns="91440" anchor="t" anchorCtr="0"/>
          <a:p>
            <a:pPr marL="0" indent="0">
              <a:buNone/>
            </a:pPr>
            <a:r>
              <a:rPr lang="en-US" altLang="zh-CN" sz="2000"/>
              <a:t>#include &lt;stdio.h&gt;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int main() {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   int data[5];</a:t>
            </a: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   printf("Enter elements: ");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   for (int i = 0; i &lt; 5; ++i)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       scanf("%d", data + i);//</a:t>
            </a: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   printf("You entered: \n");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   for (int i = 0; i &lt; 5; ++i)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       printf("%d\n", *(data + i));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   return 0;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}</a:t>
            </a:r>
            <a:endParaRPr lang="en-US" altLang="zh-CN"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20713"/>
            <a:ext cx="7848600" cy="774700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Passing an Array to a Function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>
          <a:xfrm>
            <a:off x="539750" y="1557338"/>
            <a:ext cx="8147050" cy="4679950"/>
          </a:xfrm>
        </p:spPr>
        <p:txBody>
          <a:bodyPr wrap="square" lIns="182880" tIns="91440" rIns="91440" bIns="45720" anchor="t" anchorCtr="0"/>
          <a:p>
            <a:pPr marL="0" indent="0" eaLnBrk="1" hangingPunct="1">
              <a:buNone/>
            </a:pPr>
            <a:r>
              <a:rPr lang="en-GB" altLang="zh-CN" sz="2000" dirty="0"/>
              <a:t>An array may be passed to a function, and the elements of that array may be modified without having to worry about referencing and dereferencing</a:t>
            </a:r>
            <a:r>
              <a:rPr lang="en-GB" altLang="zh-CN" sz="2400" dirty="0"/>
              <a:t>.</a:t>
            </a:r>
            <a:endParaRPr lang="en-GB" altLang="zh-CN" sz="2400" dirty="0"/>
          </a:p>
          <a:p>
            <a:pPr marL="0" indent="0" eaLnBrk="1" hangingPunct="1">
              <a:buNone/>
            </a:pPr>
            <a:endParaRPr lang="en-GB" altLang="zh-CN" sz="2400" dirty="0"/>
          </a:p>
          <a:p>
            <a:pPr marL="0" indent="0" eaLnBrk="1" hangingPunct="1">
              <a:buNone/>
            </a:pPr>
            <a:endParaRPr lang="en-IN" altLang="x-none" sz="2400" dirty="0"/>
          </a:p>
        </p:txBody>
      </p:sp>
      <p:sp>
        <p:nvSpPr>
          <p:cNvPr id="55300" name="Footer Placeholder 5"/>
          <p:cNvSpPr txBox="1">
            <a:spLocks noGrp="1"/>
          </p:cNvSpPr>
          <p:nvPr>
            <p:ph type="ftr" sz="quarter" idx="3"/>
          </p:nvPr>
        </p:nvSpPr>
        <p:spPr bwMode="auto">
          <a:xfrm>
            <a:off x="684213" y="6492875"/>
            <a:ext cx="7737475" cy="365125"/>
          </a:xfrm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987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2781300"/>
            <a:ext cx="8280400" cy="35274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Key Words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700213"/>
            <a:ext cx="8064500" cy="4187825"/>
          </a:xfrm>
        </p:spPr>
        <p:txBody>
          <a:bodyPr vert="horz" wrap="square" lIns="182880" tIns="91440" rIns="91440" bIns="45720" numCol="1" anchor="t" anchorCtr="0" compatLnSpc="1">
            <a:normAutofit lnSpcReduction="100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Dynamic memory allocation :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process of requesting and obtaining additional memory segments during the execution of a program.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 pointer: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function has a physical location in memory that can be assigned to a pointer. Then it is called function pointer. This address is the entry point of the function and it is the address used when the function is called.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Garbage collection: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only implicit dynamic allocation is allowed then deallocation must also be done by implicit means, which is often called garbage collection.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92150"/>
            <a:ext cx="7991475" cy="796925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Passing an Array to a Function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628775"/>
            <a:ext cx="8064500" cy="4321175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an array is passed to a function, it degenerates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 pointer.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 names that are function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parameters are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always converted into pointers by the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compiler.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Because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passing an array to a function,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the zero-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element of the array is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copied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pointer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variable which is the formal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parameter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function.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However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arrays and pointers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processed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differently by the compiler,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represented differently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runtime.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2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GB" altLang="en-US" strike="noStrike" noProof="1"/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>
          <a:xfrm>
            <a:off x="5113338" y="1233488"/>
            <a:ext cx="3806825" cy="5424487"/>
          </a:xfrm>
          <a:solidFill>
            <a:schemeClr val="bg1"/>
          </a:solidFill>
          <a:ln>
            <a:solidFill>
              <a:schemeClr val="accent1"/>
            </a:solidFill>
            <a:miter/>
          </a:ln>
        </p:spPr>
        <p:txBody>
          <a:bodyPr lIns="182880" tIns="91440" anchor="t" anchorCtr="0"/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double getAverage(int *arr, int size) {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int  i, sum = 0;       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double avg;          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for (i = 0; i &lt; size; ++i) {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   sum += arr[i];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}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avg = (double)sum / size;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return avg;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/>
              <a:t>}</a:t>
            </a:r>
            <a:endParaRPr lang="en-GB" altLang="en-US" sz="2000"/>
          </a:p>
          <a:p>
            <a:pPr marL="0" indent="0">
              <a:buNone/>
            </a:pPr>
            <a:endParaRPr lang="en-GB" altLang="en-US" sz="2000"/>
          </a:p>
        </p:txBody>
      </p:sp>
      <p:sp>
        <p:nvSpPr>
          <p:cNvPr id="81923" name="Text Box 3"/>
          <p:cNvSpPr txBox="1"/>
          <p:nvPr/>
        </p:nvSpPr>
        <p:spPr>
          <a:xfrm>
            <a:off x="161925" y="69850"/>
            <a:ext cx="4951413" cy="65246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15532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#include &lt;stdio.h&gt;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en-GB" altLang="en-US" sz="2000">
                <a:latin typeface="Verdana" panose="020B0604030504040204" pitchFamily="34" charset="0"/>
              </a:rPr>
              <a:t>/* function declaration */</a:t>
            </a:r>
            <a:endParaRPr lang="en-GB" altLang="en-US" sz="2000"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double getAverage(int *arr, int size);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int main () {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 </a:t>
            </a:r>
            <a:r>
              <a:rPr lang="en-GB" altLang="en-US" sz="2000">
                <a:latin typeface="Verdana" panose="020B0604030504040204" pitchFamily="34" charset="0"/>
              </a:rPr>
              <a:t> /* an int array with 5 elements */</a:t>
            </a:r>
            <a:endParaRPr lang="en-GB" altLang="en-US" sz="2000"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  int balance[5] = {1000, 2, 3, 17, 50};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  double avg;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en-GB" altLang="en-US" sz="2000">
                <a:latin typeface="Verdana" panose="020B0604030504040204" pitchFamily="34" charset="0"/>
              </a:rPr>
              <a:t>  /* pass pointer to the array as </a:t>
            </a:r>
            <a:endParaRPr lang="en-GB" altLang="en-US" sz="2000">
              <a:latin typeface="Verdana" panose="020B0604030504040204" pitchFamily="34" charset="0"/>
            </a:endParaRPr>
          </a:p>
          <a:p>
            <a:r>
              <a:rPr lang="en-GB" altLang="en-US" sz="2000">
                <a:latin typeface="Verdana" panose="020B0604030504040204" pitchFamily="34" charset="0"/>
              </a:rPr>
              <a:t>an argument */</a:t>
            </a:r>
            <a:endParaRPr lang="en-GB" altLang="en-US" sz="2000"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  avg = getAverage( balance, 5 ) ;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  </a:t>
            </a:r>
            <a:r>
              <a:rPr lang="en-GB" altLang="en-US" sz="2000">
                <a:latin typeface="Verdana" panose="020B0604030504040204" pitchFamily="34" charset="0"/>
              </a:rPr>
              <a:t>/* output the returned value  */</a:t>
            </a:r>
            <a:endParaRPr lang="en-GB" altLang="en-US" sz="2000"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  printf("Average value is: %f\n", avg );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   return 0;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r>
              <a:rPr lang="en-GB" altLang="en-US" sz="2000">
                <a:solidFill>
                  <a:srgbClr val="002060"/>
                </a:solidFill>
                <a:latin typeface="Verdana" panose="020B0604030504040204" pitchFamily="34" charset="0"/>
              </a:rPr>
              <a:t>}</a:t>
            </a:r>
            <a:endParaRPr lang="en-GB" altLang="en-US" sz="200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endParaRPr lang="en-GB" altLang="en-US">
              <a:latin typeface="Franklin Gothic Medium" panose="020B0603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3338" y="69850"/>
            <a:ext cx="3806825" cy="1163638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Get average of numbers</a:t>
            </a:r>
            <a:endParaRPr lang="en-US" altLang="en-GB" sz="2000" b="1" strike="noStrike" noProof="1"/>
          </a:p>
        </p:txBody>
      </p:sp>
      <p:sp>
        <p:nvSpPr>
          <p:cNvPr id="6" name="Rectangle 5"/>
          <p:cNvSpPr/>
          <p:nvPr/>
        </p:nvSpPr>
        <p:spPr>
          <a:xfrm>
            <a:off x="611188" y="6299200"/>
            <a:ext cx="7993063" cy="503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en-US" altLang="en-GB" b="1" strike="noStrike" noProof="1"/>
              <a:t>OUTPUT : 		</a:t>
            </a:r>
            <a:r>
              <a:rPr lang="en-GB" altLang="en-US" b="1" strike="noStrike" noProof="1"/>
              <a:t>Average value is: 214.40000</a:t>
            </a:r>
            <a:endParaRPr lang="en-GB" altLang="en-US" b="1" strike="noStrike" noProof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GB" altLang="en-US" strike="noStrike" noProof="1"/>
          </a:p>
        </p:txBody>
      </p:sp>
      <p:pic>
        <p:nvPicPr>
          <p:cNvPr id="82946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26996" t="14146" r="32796" b="8643"/>
          <a:stretch>
            <a:fillRect/>
          </a:stretch>
        </p:blipFill>
        <p:spPr>
          <a:xfrm>
            <a:off x="111125" y="165100"/>
            <a:ext cx="8793163" cy="6567488"/>
          </a:xfrm>
          <a:ln>
            <a:solidFill>
              <a:schemeClr val="accent1"/>
            </a:solidFill>
            <a:miter/>
          </a:ln>
        </p:spPr>
      </p:pic>
      <p:sp>
        <p:nvSpPr>
          <p:cNvPr id="6" name="Rectangle 5"/>
          <p:cNvSpPr/>
          <p:nvPr/>
        </p:nvSpPr>
        <p:spPr>
          <a:xfrm>
            <a:off x="5113338" y="69850"/>
            <a:ext cx="3806825" cy="1163638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Print integer array in reverse order</a:t>
            </a:r>
            <a:endParaRPr lang="en-US" altLang="en-GB" sz="2000" b="1" strike="noStrike" noProof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620713"/>
            <a:ext cx="8137525" cy="935038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Differences between Array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Name &amp; Pointer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700213"/>
            <a:ext cx="8135938" cy="4187825"/>
          </a:xfrm>
        </p:spPr>
        <p:txBody>
          <a:bodyPr vert="horz" wrap="square" lIns="182880" tIns="91440" rIns="91440" bIns="45720" numCol="1" anchor="t" anchorCtr="0" compatLnSpc="1">
            <a:normAutofit fontScale="92500"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memory is allocated for the array, the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starting address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fixed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i.e., it cannot be changed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during program execution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Therefore, array name is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 address constant.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&amp; (address of) operator normally returns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address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the operand. However, arrays are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exception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applied to an array (which is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 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it has the same value as the array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 without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operator.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not true of the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equivalent pointers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which have an independent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address.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798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sizeof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operator returns the size of the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allocated space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arrays.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case of a pointer, the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sizeof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operator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returns two or four or more bytes of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storage (machine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dependent).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8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Pointers &amp; Strings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628775"/>
            <a:ext cx="8183563" cy="4187825"/>
          </a:xfrm>
        </p:spPr>
        <p:txBody>
          <a:bodyPr vert="horz" wrap="square" lIns="182880" tIns="9144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Strings are one-dimensional arrays of type char.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convention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a string in C is terminated by the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end-of-string sentinel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\0, or null character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string constant is treated by the compiler as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string, the number of elements it has need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 be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passed to a function because it has the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terminating null character.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396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GB" altLang="en-US" strike="noStrike" noProof="1"/>
          </a:p>
        </p:txBody>
      </p:sp>
      <p:pic>
        <p:nvPicPr>
          <p:cNvPr id="86018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21005" t="25642" r="54532" b="8369"/>
          <a:stretch>
            <a:fillRect/>
          </a:stretch>
        </p:blipFill>
        <p:spPr>
          <a:xfrm>
            <a:off x="146050" y="184150"/>
            <a:ext cx="6962775" cy="6405563"/>
          </a:xfrm>
          <a:ln>
            <a:solidFill>
              <a:schemeClr val="accent1"/>
            </a:solidFill>
            <a:miter/>
          </a:ln>
        </p:spPr>
      </p:pic>
      <p:sp>
        <p:nvSpPr>
          <p:cNvPr id="5" name="Rectangle 4"/>
          <p:cNvSpPr/>
          <p:nvPr/>
        </p:nvSpPr>
        <p:spPr>
          <a:xfrm>
            <a:off x="5594350" y="127000"/>
            <a:ext cx="3200400" cy="151130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Print a string using a pointer</a:t>
            </a:r>
            <a:endParaRPr lang="en-US" altLang="en-GB" sz="2000" b="1" strike="noStrike" noProof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Content Placeholder 2"/>
          <p:cNvSpPr>
            <a:spLocks noGrp="1"/>
          </p:cNvSpPr>
          <p:nvPr>
            <p:ph sz="half" idx="1"/>
          </p:nvPr>
        </p:nvSpPr>
        <p:spPr>
          <a:xfrm>
            <a:off x="360363" y="212725"/>
            <a:ext cx="8047037" cy="7056438"/>
          </a:xfrm>
        </p:spPr>
        <p:txBody>
          <a:bodyPr lIns="182880" tIns="91440" anchor="t" anchorCtr="0"/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#include &lt;stdio.h&gt;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#include &lt;string.h&gt;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void main()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{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char str[100];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char *s;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//s=&amp;str[100];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s=str;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int len,i;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	printf("\nENTER A STRING: ");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gets(s);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len=strlen(s);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printf("\nTHE REVERSE OF THE STRING IS:");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for(i=len;i&gt;=0;i--)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{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	printf("%c",*(s+i));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}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indent="0">
              <a:buSzPct val="80000"/>
              <a:buFont typeface="Wingdings 2" panose="05020102010507070707" pitchFamily="18" charset="2"/>
              <a:buNone/>
            </a:pPr>
            <a:r>
              <a:rPr lang="en-GB" altLang="en-US"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}</a:t>
            </a:r>
            <a:endParaRPr lang="en-GB" altLang="en-US" sz="2000" b="1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7042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t="23390" r="42471" b="24422"/>
          <a:stretch>
            <a:fillRect/>
          </a:stretch>
        </p:blipFill>
        <p:spPr>
          <a:xfrm>
            <a:off x="4067175" y="5876925"/>
            <a:ext cx="4397375" cy="879475"/>
          </a:xfrm>
        </p:spPr>
      </p:pic>
      <p:sp>
        <p:nvSpPr>
          <p:cNvPr id="6" name="Rectangle 5"/>
          <p:cNvSpPr/>
          <p:nvPr/>
        </p:nvSpPr>
        <p:spPr>
          <a:xfrm>
            <a:off x="5667375" y="184150"/>
            <a:ext cx="3200400" cy="151130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reverse a string using pointer</a:t>
            </a:r>
            <a:endParaRPr lang="en-US" altLang="en-GB" sz="2000" b="1" strike="noStrike" noProof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Arithmetic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773238"/>
            <a:ext cx="8183563" cy="4187825"/>
          </a:xfrm>
        </p:spPr>
        <p:txBody>
          <a:bodyPr vert="horz" wrap="square" lIns="182880" tIns="9144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only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valid operations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pointers are as follows.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Assignment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pointers to the same type of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pointers: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assignment of pointers is done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symbolically. Hence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integer constant except 0 can be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assigned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or subtracting a pointer and an integer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Subtracting or comparing two pointers (within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 limits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that point to the elements of an array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420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765175"/>
            <a:ext cx="8064500" cy="582613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Arithmetic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700213"/>
            <a:ext cx="8135938" cy="4249738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Incrementing or decrementing the pointers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within array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limits) that point to the elements of an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to an integer is incremented by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one,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 is incremented by two (as two bytes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used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005" marR="0" lvl="1" indent="-200025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Such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scaling factors necessary for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pointer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arithmetic are taken care of automatically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the compiler.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798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value 0 to the pointer variable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comparing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 with the pointer. The pointer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 address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 points to nowhere at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4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Arithmetic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773238"/>
            <a:ext cx="8229600" cy="3983038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These valid address arithmetic are discussed below in detail. Do not attempt the following arithmetic operations on pointers. They will not work.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Addition of two pointers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Multiplying a pointer with a number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Dividing a pointer with a number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468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620713"/>
            <a:ext cx="8137525" cy="86836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Key Words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773238"/>
            <a:ext cx="8353425" cy="3959225"/>
          </a:xfrm>
        </p:spPr>
        <p:txBody>
          <a:bodyPr vert="horz" wrap="square" lIns="182880" tIns="91440" rIns="91440" bIns="45720" numCol="1" anchor="t" anchorCtr="0" compatLnSpc="1">
            <a:no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 :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special C constant, defined as macro in </a:t>
            </a:r>
            <a:r>
              <a:rPr kumimoji="0" lang="en-I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stdio.h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 or 0, or (void*)), that can be used as the null value for pointers.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 pointer</a:t>
            </a: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null pointer is a special pointer value that points nowhere. I is initialized with value 0 or NULL.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</a:t>
            </a: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value or a variable with two attributes: (</a:t>
            </a:r>
            <a:r>
              <a:rPr kumimoji="0" lang="en-I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an address and (ii) a data type of what should be found at that address.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8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6038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 Arithmetic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1138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1231900"/>
            <a:ext cx="8470900" cy="5245100"/>
          </a:xfrm>
        </p:spPr>
      </p:pic>
      <p:sp>
        <p:nvSpPr>
          <p:cNvPr id="63492" name="Footer Placeholder 6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Pointers to an Array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3186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187825"/>
          </a:xfrm>
        </p:spPr>
        <p:txBody>
          <a:bodyPr wrap="square" lIns="182880" tIns="91440" rIns="91440" bIns="45720" anchor="t" anchorCtr="0"/>
          <a:p>
            <a:pPr marL="0" indent="0" eaLnBrk="1" hangingPunct="1">
              <a:buNone/>
            </a:pPr>
            <a:r>
              <a:rPr lang="en-GB" altLang="zh-CN" sz="2400" dirty="0"/>
              <a:t>We can use instructions such as += and -= to refer to different elements in the array.</a:t>
            </a:r>
            <a:endParaRPr lang="en-GB" altLang="zh-CN" sz="2400" dirty="0"/>
          </a:p>
          <a:p>
            <a:pPr marL="0" indent="0" eaLnBrk="1" hangingPunct="1">
              <a:buNone/>
            </a:pPr>
            <a:endParaRPr lang="en-GB" altLang="zh-CN" sz="2400" dirty="0"/>
          </a:p>
          <a:p>
            <a:pPr marL="0" indent="0" eaLnBrk="1" hangingPunct="1">
              <a:buNone/>
            </a:pPr>
            <a:endParaRPr lang="en-IN" altLang="x-none" sz="2400" dirty="0"/>
          </a:p>
        </p:txBody>
      </p:sp>
      <p:sp>
        <p:nvSpPr>
          <p:cNvPr id="66564" name="Footer Placeholder 5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9318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514600"/>
            <a:ext cx="3352800" cy="3613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Pointers to an Array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075613" cy="4465638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can declare a pointer to a simple integer value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make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point to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array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is done normally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v[5] = {1004, 2201, 3000, 432, 500};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*p = v;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(“%d \n”, *p);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 piece of code displays the number, which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pointer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points to, that is the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number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array, namely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1004.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540" name="Footer Placeholder 5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9216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6875" y="4581525"/>
            <a:ext cx="4176713" cy="1898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GB" altLang="en-US" strike="noStrike" noProof="1"/>
          </a:p>
        </p:txBody>
      </p:sp>
      <p:pic>
        <p:nvPicPr>
          <p:cNvPr id="9421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22083" t="22548" r="24927" b="14677"/>
          <a:stretch>
            <a:fillRect/>
          </a:stretch>
        </p:blipFill>
        <p:spPr>
          <a:xfrm>
            <a:off x="142875" y="184150"/>
            <a:ext cx="8864600" cy="6572250"/>
          </a:xfrm>
          <a:ln>
            <a:solidFill>
              <a:schemeClr val="accent1"/>
            </a:solidFill>
            <a:miter/>
          </a:ln>
        </p:spPr>
      </p:pic>
      <p:sp>
        <p:nvSpPr>
          <p:cNvPr id="5" name="Rectangle 4"/>
          <p:cNvSpPr/>
          <p:nvPr/>
        </p:nvSpPr>
        <p:spPr>
          <a:xfrm>
            <a:off x="5659438" y="184150"/>
            <a:ext cx="3200400" cy="151130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Count vowels in string using a pointer</a:t>
            </a:r>
            <a:endParaRPr lang="en-US" altLang="en-GB" sz="2000" b="1" strike="noStrike" noProof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GB" altLang="en-US" strike="noStrike" noProof="1"/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>
          <a:xfrm>
            <a:off x="303213" y="88900"/>
            <a:ext cx="8539162" cy="6659563"/>
          </a:xfrm>
          <a:solidFill>
            <a:schemeClr val="bg1"/>
          </a:solidFill>
          <a:ln w="12700">
            <a:solidFill>
              <a:srgbClr val="155324"/>
            </a:solidFill>
            <a:miter/>
          </a:ln>
        </p:spPr>
        <p:txBody>
          <a:bodyPr lIns="182880" tIns="91440" anchor="t" anchorCtr="0"/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#include&lt;stdio.h&gt;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#include&lt;conio.h&gt;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void main() 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{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int numArray[10];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int i, sum = 0;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int *ptr;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printf("\nEnter 10 elements : ");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for (i = 0; i &lt; 10; i++)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   scanf("%d", &amp;numArray[i]);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 ptr = numArray;</a:t>
            </a:r>
            <a:r>
              <a:rPr lang="en-GB" altLang="en-US" sz="2000">
                <a:solidFill>
                  <a:srgbClr val="00B050"/>
                </a:solidFill>
              </a:rPr>
              <a:t> /* a=&amp;a[0] */</a:t>
            </a:r>
            <a:endParaRPr lang="en-GB" altLang="en-US" sz="200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 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for (i = 0; i &lt; 10; i++) 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{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   sum = sum + *ptr;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   ptr++;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}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    printf("The sum of array elements : %d", sum);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>
                <a:solidFill>
                  <a:srgbClr val="002060"/>
                </a:solidFill>
              </a:rPr>
              <a:t>}</a:t>
            </a:r>
            <a:endParaRPr lang="en-GB" altLang="en-US" sz="200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GB" altLang="en-US"/>
          </a:p>
        </p:txBody>
      </p:sp>
      <p:sp>
        <p:nvSpPr>
          <p:cNvPr id="5" name="Rectangle 4"/>
          <p:cNvSpPr/>
          <p:nvPr/>
        </p:nvSpPr>
        <p:spPr>
          <a:xfrm>
            <a:off x="5667375" y="184150"/>
            <a:ext cx="3200400" cy="151130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Sum of all elements in an array using a pointer</a:t>
            </a:r>
            <a:endParaRPr lang="en-US" altLang="en-GB" sz="2000" b="1" strike="noStrike" noProof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GB" altLang="en-US" strike="noStrike" noProof="1"/>
          </a:p>
        </p:txBody>
      </p:sp>
      <p:sp>
        <p:nvSpPr>
          <p:cNvPr id="4" name="Rectangle 3"/>
          <p:cNvSpPr/>
          <p:nvPr/>
        </p:nvSpPr>
        <p:spPr>
          <a:xfrm>
            <a:off x="179388" y="74613"/>
            <a:ext cx="8929688" cy="666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#include &lt;stdio.h&gt;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#include &lt;conio.h&gt;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void main()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{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int *arr,i,j,tmp,n;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clrscr();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printf("Enter how many data you want to sort : ");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scanf("%d",&amp;n);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for(i=0;i&lt;n;i++)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 scanf("%d",arr+i);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for(i=0;i&lt;n;i++)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{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</a:t>
            </a:r>
            <a:r>
              <a:rPr lang="en-US" altLang="en-GB" b="1" strike="noStrike" noProof="1">
                <a:solidFill>
                  <a:srgbClr val="002060"/>
                </a:solidFill>
              </a:rPr>
              <a:t>f</a:t>
            </a:r>
            <a:r>
              <a:rPr lang="en-GB" altLang="en-US" b="1" strike="noStrike" noProof="1">
                <a:solidFill>
                  <a:srgbClr val="002060"/>
                </a:solidFill>
              </a:rPr>
              <a:t>or(j=i+1;j&lt;n;j++)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{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  if( *(arr+i) &gt; *(arr+j))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 {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     tmp = *(arr+i);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    *(arr+i) = *(arr+j);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    *(arr+j) = tmp;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  }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}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}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trike="noStrike" noProof="1">
                <a:solidFill>
                  <a:srgbClr val="002060"/>
                </a:solidFill>
              </a:rPr>
              <a:t>   </a:t>
            </a:r>
            <a:endParaRPr lang="en-GB" altLang="en-US" strike="noStrike" noProof="1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2113" y="2330450"/>
            <a:ext cx="4679950" cy="2076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  <a:sym typeface="+mn-ea"/>
              </a:rPr>
              <a:t>printf("\n\nAfter Sort\n");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  <a:sym typeface="+mn-ea"/>
              </a:rPr>
              <a:t>   for(i=0;i&lt;n;i++)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  <a:sym typeface="+mn-ea"/>
              </a:rPr>
              <a:t>      printf("%d\n",*(arr+i));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  <a:sym typeface="+mn-ea"/>
              </a:rPr>
              <a:t>      getch();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  <a:sym typeface="+mn-ea"/>
              </a:rPr>
              <a:t>}</a:t>
            </a:r>
            <a:endParaRPr lang="en-GB" altLang="en-US" b="1" strike="noStrike" noProof="1"/>
          </a:p>
        </p:txBody>
      </p:sp>
      <p:sp>
        <p:nvSpPr>
          <p:cNvPr id="11" name="Rectangle 10"/>
          <p:cNvSpPr/>
          <p:nvPr/>
        </p:nvSpPr>
        <p:spPr>
          <a:xfrm>
            <a:off x="5667375" y="184150"/>
            <a:ext cx="3200400" cy="151130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Sort an array using a pointer</a:t>
            </a:r>
            <a:endParaRPr lang="en-US" altLang="en-GB" sz="2000" b="1" strike="noStrike" noProof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Pointers to Functions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593850"/>
            <a:ext cx="8064500" cy="4294188"/>
          </a:xfrm>
        </p:spPr>
        <p:txBody>
          <a:bodyPr vert="horz" wrap="square" lIns="182880" tIns="91440" rIns="91440" bIns="45720" numCol="1" anchor="t" anchorCtr="0" compatLnSpc="1">
            <a:normAutofit fontScale="90000" lnSpcReduction="20000"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1" i="1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Declaration </a:t>
            </a:r>
            <a:r>
              <a:rPr kumimoji="0" lang="en-US" sz="2000" b="1" i="1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a Pointer to a </a:t>
            </a:r>
            <a:r>
              <a:rPr kumimoji="0" lang="en-US" sz="2000" b="1" i="1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</a:t>
            </a:r>
            <a:endParaRPr kumimoji="0" lang="en-US" sz="2000" b="1" i="1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1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pointers are declared as follows: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Return_type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(*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function_pointer_name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(argument_type1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argument_type2,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...);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following example, function pointer name fp is declared. It points to function that take one float and two char  and return an int.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int(*fp)(float, char, char)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note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int(*fp)()     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fp is declared as pointer to function which returns integer types.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 *fp()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fp is a function that returns integer pointer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195513" y="4699000"/>
            <a:ext cx="360363" cy="182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GB" altLang="en-US" strike="noStrike" noProof="1"/>
          </a:p>
        </p:txBody>
      </p:sp>
      <p:sp>
        <p:nvSpPr>
          <p:cNvPr id="5" name="Right Arrow 4"/>
          <p:cNvSpPr/>
          <p:nvPr/>
        </p:nvSpPr>
        <p:spPr>
          <a:xfrm>
            <a:off x="2211388" y="5392738"/>
            <a:ext cx="360363" cy="207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GB" altLang="en-US" strike="noStrike" noProof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1" i="1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Initialization </a:t>
            </a:r>
            <a:r>
              <a:rPr kumimoji="0" lang="en-US" sz="2000" b="1" i="1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of Function </a:t>
            </a:r>
            <a:r>
              <a:rPr kumimoji="0" lang="en-US" sz="2000" b="1" i="1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Pointers:</a:t>
            </a:r>
            <a:endParaRPr kumimoji="0" lang="en-US" sz="2000" b="1" i="1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1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If function add() and sub() are declared as follows</a:t>
            </a: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int add(int, int); and int sub(int, int);</a:t>
            </a: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The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names of these functions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, add and sum, are pointers to those functions. </a:t>
            </a: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These can be assigned to pointer variables.</a:t>
            </a: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fpointer = add;</a:t>
            </a: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fpointer = sub;</a:t>
            </a:r>
            <a:endParaRPr kumimoji="0" lang="en-GB" altLang="en-US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11188" y="436563"/>
            <a:ext cx="8183563" cy="105251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5C9965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C9965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Pointers to Functions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9100" y="4868863"/>
            <a:ext cx="5789613" cy="136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lang="en-GB" altLang="en-US" strike="noStrike" noProof="1"/>
          </a:p>
        </p:txBody>
      </p:sp>
      <p:sp>
        <p:nvSpPr>
          <p:cNvPr id="98308" name="Text Box 4"/>
          <p:cNvSpPr txBox="1"/>
          <p:nvPr/>
        </p:nvSpPr>
        <p:spPr>
          <a:xfrm>
            <a:off x="3175000" y="4978400"/>
            <a:ext cx="5788025" cy="12636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spcBef>
                <a:spcPts val="250"/>
              </a:spcBef>
              <a:buClr>
                <a:schemeClr val="accent1"/>
              </a:buClr>
              <a:buSzPct val="80000"/>
            </a:pPr>
            <a:r>
              <a:rPr lang="en-US" altLang="en-GB" dirty="0">
                <a:solidFill>
                  <a:schemeClr val="bg1"/>
                </a:solidFill>
                <a:latin typeface="Verdana" panose="020B0604030504040204" pitchFamily="34" charset="0"/>
              </a:rPr>
              <a:t>Calling a Function using a Function Pointer</a:t>
            </a:r>
            <a:endParaRPr lang="en-US" altLang="en-GB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>
              <a:spcBef>
                <a:spcPts val="250"/>
              </a:spcBef>
              <a:buClr>
                <a:schemeClr val="accent1"/>
              </a:buClr>
              <a:buSzPct val="80000"/>
            </a:pPr>
            <a:r>
              <a:rPr lang="en-US" altLang="en-GB" dirty="0">
                <a:solidFill>
                  <a:schemeClr val="bg1"/>
                </a:solidFill>
                <a:latin typeface="Verdana" panose="020B0604030504040204" pitchFamily="34" charset="0"/>
              </a:rPr>
              <a:t>result1 = </a:t>
            </a:r>
            <a:r>
              <a:rPr lang="en-US" altLang="en-GB" dirty="0" err="1">
                <a:solidFill>
                  <a:schemeClr val="bg1"/>
                </a:solidFill>
                <a:latin typeface="Verdana" panose="020B0604030504040204" pitchFamily="34" charset="0"/>
              </a:rPr>
              <a:t>fpointer</a:t>
            </a:r>
            <a:r>
              <a:rPr lang="en-US" altLang="en-GB" dirty="0">
                <a:solidFill>
                  <a:schemeClr val="bg1"/>
                </a:solidFill>
                <a:latin typeface="Verdana" panose="020B0604030504040204" pitchFamily="34" charset="0"/>
              </a:rPr>
              <a:t>(4, 5);</a:t>
            </a:r>
            <a:endParaRPr lang="en-US" altLang="en-GB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>
              <a:spcBef>
                <a:spcPts val="250"/>
              </a:spcBef>
              <a:buClr>
                <a:schemeClr val="accent1"/>
              </a:buClr>
              <a:buSzPct val="80000"/>
            </a:pPr>
            <a:r>
              <a:rPr lang="en-US" altLang="en-GB" dirty="0">
                <a:solidFill>
                  <a:schemeClr val="bg1"/>
                </a:solidFill>
                <a:latin typeface="Verdana" panose="020B0604030504040204" pitchFamily="34" charset="0"/>
              </a:rPr>
              <a:t>result2 = </a:t>
            </a:r>
            <a:r>
              <a:rPr lang="en-US" altLang="en-GB" dirty="0" err="1">
                <a:solidFill>
                  <a:schemeClr val="bg1"/>
                </a:solidFill>
                <a:latin typeface="Verdana" panose="020B0604030504040204" pitchFamily="34" charset="0"/>
              </a:rPr>
              <a:t>fpointer</a:t>
            </a:r>
            <a:r>
              <a:rPr lang="en-US" altLang="en-GB" dirty="0">
                <a:solidFill>
                  <a:schemeClr val="bg1"/>
                </a:solidFill>
                <a:latin typeface="Verdana" panose="020B0604030504040204" pitchFamily="34" charset="0"/>
              </a:rPr>
              <a:t>(6, 2);result2 = </a:t>
            </a:r>
            <a:r>
              <a:rPr lang="en-US" altLang="en-GB" dirty="0" err="1">
                <a:solidFill>
                  <a:schemeClr val="bg1"/>
                </a:solidFill>
                <a:latin typeface="Verdana" panose="020B0604030504040204" pitchFamily="34" charset="0"/>
              </a:rPr>
              <a:t>fpointer</a:t>
            </a:r>
            <a:r>
              <a:rPr lang="en-US" altLang="en-GB" dirty="0">
                <a:solidFill>
                  <a:schemeClr val="bg1"/>
                </a:solidFill>
                <a:latin typeface="Verdana" panose="020B0604030504040204" pitchFamily="34" charset="0"/>
              </a:rPr>
              <a:t>(6, 2);</a:t>
            </a:r>
            <a:endParaRPr lang="en-US" alt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endParaRPr lang="en-GB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>
            <a:normAutofit fontScale="90000"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rPr>
              <a:t>		Pointers to Functions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altLang="en-GB" sz="3600" b="1" i="0" u="none" strike="noStrike" kern="1200" cap="none" spc="0" normalizeH="0" baseline="0" noProof="1"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9933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7975" y="112713"/>
            <a:ext cx="6173788" cy="6415087"/>
          </a:xfrm>
          <a:ln>
            <a:solidFill>
              <a:schemeClr val="accent1"/>
            </a:solidFill>
            <a:miter/>
          </a:ln>
        </p:spPr>
      </p:pic>
      <p:sp>
        <p:nvSpPr>
          <p:cNvPr id="5" name="Rectangle 4"/>
          <p:cNvSpPr/>
          <p:nvPr/>
        </p:nvSpPr>
        <p:spPr>
          <a:xfrm>
            <a:off x="5900738" y="112713"/>
            <a:ext cx="2959100" cy="151130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Calling a function using a function pointer</a:t>
            </a:r>
            <a:endParaRPr lang="en-US" altLang="en-GB" sz="2000" b="1" strike="noStrike" noProof="1"/>
          </a:p>
        </p:txBody>
      </p:sp>
      <p:sp>
        <p:nvSpPr>
          <p:cNvPr id="6" name="Rectangle 5"/>
          <p:cNvSpPr/>
          <p:nvPr/>
        </p:nvSpPr>
        <p:spPr>
          <a:xfrm>
            <a:off x="6696075" y="2565400"/>
            <a:ext cx="1876425" cy="3671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b="1" strike="noStrike" noProof="1"/>
              <a:t>Program to add and subtract numbers</a:t>
            </a:r>
            <a:endParaRPr lang="en-US" altLang="en-GB" b="1" strike="noStrike" noProof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Dynamic Memory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llocation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600200"/>
            <a:ext cx="7921625" cy="4637088"/>
          </a:xfrm>
        </p:spPr>
        <p:txBody>
          <a:bodyPr vert="horz" wrap="square" lIns="182880" tIns="91440" rIns="91440" bIns="45720" numCol="1" anchor="t" anchorCtr="0" compatLnSpc="1">
            <a:no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Static memory </a:t>
            </a: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allocation</a:t>
            </a:r>
            <a:endParaRPr kumimoji="0" lang="en-US" sz="1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compiler allocates the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required memory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space for a declared variable. By using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address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operator, the reserved address is obtained that may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assigned to a pointer variable. Since most declared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variables have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static memory, this way of assigning pointer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value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pointer variable is known as static memory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allocation.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Dynamic memory </a:t>
            </a: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allocation</a:t>
            </a:r>
            <a:endParaRPr kumimoji="0" lang="en-US" sz="1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dynamic memory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allocation uses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functions such 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calloc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to get memory dynamically. If these functions are used to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dynamically and the values returned by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these functions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assigned to pointer variables, such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assignments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as dynamic memory allocation.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assigned during run-time.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6804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Key Words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628775"/>
            <a:ext cx="8326438" cy="4824413"/>
          </a:xfrm>
        </p:spPr>
        <p:txBody>
          <a:bodyPr vert="horz" wrap="square" lIns="182880" tIns="91440" rIns="91440" bIns="45720" numCol="1" anchor="t" anchorCtr="0" compatLnSpc="1">
            <a:no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Ragged array: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 array of pointers whose elements are used to point to arrays of varying sizes is called a ragged array.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Stack</a:t>
            </a: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data structure resembling a deck of cards; a new item can only be put on top of the deck (the push operation) or removed from the top of the deck (the pop operation).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Static memory allocation: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layout for static data prepared by the compiler.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pointer</a:t>
            </a: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void pointer is a special type of pointer that can point to any data type,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2" name="Footer Placeholder 4"/>
          <p:cNvSpPr txBox="1">
            <a:spLocks noGrp="1"/>
          </p:cNvSpPr>
          <p:nvPr>
            <p:ph type="ftr" sz="quarter" idx="3"/>
          </p:nvPr>
        </p:nvSpPr>
        <p:spPr bwMode="auto">
          <a:xfrm>
            <a:off x="755650" y="6462713"/>
            <a:ext cx="7737475" cy="365125"/>
          </a:xfrm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>
            <a:normAutofit fontScale="90000"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L</a:t>
            </a:r>
            <a:r>
              <a:rPr kumimoji="0" lang="en-GB" altLang="en-US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ibrary functions under "stdlib.h" for dynamic memory allocation.</a:t>
            </a:r>
            <a:endParaRPr kumimoji="0" lang="en-GB" altLang="en-US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1378" name="Content Placeholder 7"/>
          <p:cNvPicPr>
            <a:picLocks noGrp="1" noChangeAspect="1"/>
          </p:cNvPicPr>
          <p:nvPr>
            <p:ph idx="1"/>
          </p:nvPr>
        </p:nvPicPr>
        <p:blipFill>
          <a:blip r:embed="rId1"/>
          <a:srcRect l="33177" t="26181" r="6021" b="32654"/>
          <a:stretch>
            <a:fillRect/>
          </a:stretch>
        </p:blipFill>
        <p:spPr>
          <a:xfrm>
            <a:off x="466725" y="1574800"/>
            <a:ext cx="8210550" cy="3421063"/>
          </a:xfrm>
          <a:ln>
            <a:solidFill>
              <a:schemeClr val="accent1"/>
            </a:solidFill>
            <a:miter/>
          </a:ln>
        </p:spPr>
      </p:pic>
      <p:sp>
        <p:nvSpPr>
          <p:cNvPr id="101379" name="Text Box 9"/>
          <p:cNvSpPr txBox="1"/>
          <p:nvPr/>
        </p:nvSpPr>
        <p:spPr>
          <a:xfrm>
            <a:off x="492125" y="5124450"/>
            <a:ext cx="8159750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GB" altLang="en-US">
                <a:latin typeface="Franklin Gothic Medium" panose="020B0603020102020204" pitchFamily="34" charset="0"/>
              </a:rPr>
              <a:t>Dynamic memory allocation allows your program to obtain more memory space while running, or to release it if it's not required.</a:t>
            </a:r>
            <a:endParaRPr lang="en-GB" altLang="en-US">
              <a:latin typeface="Franklin Gothic Medium" panose="020B0603020102020204" pitchFamily="34" charset="0"/>
            </a:endParaRPr>
          </a:p>
          <a:p>
            <a:r>
              <a:rPr lang="en-GB" altLang="en-US">
                <a:latin typeface="Franklin Gothic Medium" panose="020B0603020102020204" pitchFamily="34" charset="0"/>
              </a:rPr>
              <a:t>In simple terms, Dynamic memory allocation allows you to manually handle memory space for your program.</a:t>
            </a:r>
            <a:endParaRPr lang="en-GB" altLang="en-US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064500" cy="1085850"/>
          </a:xfr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Dynamic Memory Allocation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773238"/>
            <a:ext cx="8074025" cy="4011613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dynamic memory allocation, memory is allocated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runtime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heap.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34290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According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ANSI compiler, the block pointer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returned by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allocating function is a void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34290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sufficient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is not available, the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calloc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returns a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NULL.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34290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According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ANSI compiler,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cast on the void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pointer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is not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required.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7828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malloc()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457325"/>
            <a:ext cx="8183563" cy="4808538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US" altLang="en-GB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name malloc stands for "memory allocation".</a:t>
            </a:r>
            <a:endParaRPr kumimoji="0" lang="en-US" altLang="en-GB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US" altLang="en-GB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Syntax of malloc()</a:t>
            </a:r>
            <a:endParaRPr kumimoji="0" lang="en-US" altLang="en-GB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US" altLang="en-GB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ptr = (cast-type*) malloc(byte-size)</a:t>
            </a:r>
            <a:endParaRPr kumimoji="0" lang="en-US" altLang="en-GB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endParaRPr kumimoji="0" lang="en-US" altLang="en-GB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US" altLang="en-GB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endParaRPr kumimoji="0" lang="en-US" altLang="en-GB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US" altLang="en-GB" sz="1800" b="1" i="0" u="none" strike="noStrike" kern="1200" cap="none" spc="0" normalizeH="0" baseline="0" noProof="1">
                <a:solidFill>
                  <a:srgbClr val="002060"/>
                </a:solidFill>
                <a:latin typeface="+mn-lt"/>
                <a:ea typeface="+mn-ea"/>
                <a:cs typeface="+mn-cs"/>
              </a:rPr>
              <a:t>ptr = (int*) malloc(100 * sizeof(int));</a:t>
            </a:r>
            <a:endParaRPr kumimoji="0" lang="en-US" altLang="en-GB" sz="1800" b="1" i="0" u="none" strike="noStrike" kern="1200" cap="none" spc="0" normalizeH="0" baseline="0" noProof="1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statement will allocate either 200 or 400 according to size of int 2 or 4 bytes respectively and the pointer points to the address of first byte of memory.</a:t>
            </a:r>
            <a:endParaRPr kumimoji="0" lang="en-GB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endParaRPr kumimoji="0" lang="en-GB" altLang="en-US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Parameters</a:t>
            </a:r>
            <a:endParaRPr kumimoji="0" lang="en-GB" altLang="en-US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− This is the </a:t>
            </a: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of the memory block</a:t>
            </a: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bytes.</a:t>
            </a:r>
            <a:endParaRPr kumimoji="0" lang="en-GB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endParaRPr kumimoji="0" lang="en-US" altLang="en-GB" sz="1800" b="0" i="0" u="none" strike="noStrike" kern="1200" cap="none" spc="0" normalizeH="0" baseline="0" noProof="1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Value</a:t>
            </a:r>
            <a:endParaRPr kumimoji="0" lang="en-GB" altLang="en-US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function returns a </a:t>
            </a:r>
            <a:r>
              <a:rPr kumimoji="0" lang="en-GB" altLang="en-US" sz="1800" b="1" i="0" u="none" strike="noStrike" kern="1200" cap="none" spc="0" normalizeH="0" baseline="0" noProof="1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pointer to the allocated memory</a:t>
            </a: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or NULL if the request fails.</a:t>
            </a:r>
            <a:endParaRPr kumimoji="0" lang="en-GB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543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</a:pPr>
            <a:endParaRPr kumimoji="0" lang="en-GB" altLang="en-US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GB" altLang="en-US" strike="noStrike" noProof="1"/>
          </a:p>
        </p:txBody>
      </p:sp>
      <p:pic>
        <p:nvPicPr>
          <p:cNvPr id="10445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22859" t="43745" r="24463" b="14905"/>
          <a:stretch>
            <a:fillRect/>
          </a:stretch>
        </p:blipFill>
        <p:spPr>
          <a:xfrm>
            <a:off x="142875" y="933450"/>
            <a:ext cx="8861425" cy="5765800"/>
          </a:xfrm>
        </p:spPr>
      </p:pic>
      <p:sp>
        <p:nvSpPr>
          <p:cNvPr id="5" name="Rectangle 4"/>
          <p:cNvSpPr/>
          <p:nvPr/>
        </p:nvSpPr>
        <p:spPr>
          <a:xfrm>
            <a:off x="250825" y="184150"/>
            <a:ext cx="8640763" cy="949325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Add two numbers using pointer and using malloc</a:t>
            </a:r>
            <a:endParaRPr lang="en-US" altLang="en-GB" sz="2000" b="1" strike="noStrike" noProof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549275"/>
            <a:ext cx="8075613" cy="863600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Dynamic Memory Allocation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628775"/>
            <a:ext cx="8291513" cy="4105275"/>
          </a:xfrm>
        </p:spPr>
        <p:txBody>
          <a:bodyPr vert="horz" wrap="square" lIns="182880" tIns="91440" rIns="91440" bIns="45720" numCol="1" anchor="t" anchorCtr="0" compatLnSpc="1">
            <a:normAutofit/>
          </a:bodyPr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Dynamic Allocation of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Arrays: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allocate a one-dimensional array of length N of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particular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type where N is given by the user, simply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to allocate enough memory to hold 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elements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particular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type.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check if the memory allocation is successful.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9876" name="Footer Placeholder 6"/>
          <p:cNvSpPr txBox="1">
            <a:spLocks noGrp="1"/>
          </p:cNvSpPr>
          <p:nvPr>
            <p:ph type="ftr" sz="quarter" idx="3"/>
          </p:nvPr>
        </p:nvSpPr>
        <p:spPr bwMode="auto">
          <a:xfrm>
            <a:off x="703263" y="6518275"/>
            <a:ext cx="7737475" cy="365125"/>
          </a:xfrm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Content Placeholder 2"/>
          <p:cNvSpPr txBox="1"/>
          <p:nvPr/>
        </p:nvSpPr>
        <p:spPr>
          <a:xfrm>
            <a:off x="396875" y="1595438"/>
            <a:ext cx="4421188" cy="4900612"/>
          </a:xfrm>
          <a:prstGeom prst="rect">
            <a:avLst/>
          </a:prstGeom>
          <a:noFill/>
          <a:ln w="12700" cap="flat" cmpd="sng">
            <a:solidFill>
              <a:srgbClr val="155324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#include &lt;stdio.h&gt;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#include &lt;stdlib.h&gt;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int main()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{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int N,*a,i,s=0;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printf(“\n enter no. of elements of the array:”);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scanf(“%d”,&amp;N);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a=(int *)malloc(N*sizeof(int));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if(a==NULL)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{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printf(“\n memory allocation unsuccessful...”);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exit(0);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}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106498" name="Content Placeholder 2"/>
          <p:cNvSpPr txBox="1"/>
          <p:nvPr/>
        </p:nvSpPr>
        <p:spPr>
          <a:xfrm>
            <a:off x="4818063" y="1595438"/>
            <a:ext cx="3886200" cy="434498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printf(“\n enter the array elements one by one”);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for(i=0; i&lt;N;++i)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{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scanf(“%d”,&amp;a[i])); 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latin typeface="Verdana" panose="020B0604030504040204" pitchFamily="34" charset="0"/>
              </a:rPr>
              <a:t>/* equivalent statement</a:t>
            </a:r>
            <a:endParaRPr lang="en-GB" altLang="zh-CN" b="1" dirty="0"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latin typeface="Verdana" panose="020B0604030504040204" pitchFamily="34" charset="0"/>
              </a:rPr>
              <a:t>scanf(“%d”,(a+i));*/</a:t>
            </a:r>
            <a:endParaRPr lang="en-GB" altLang="zh-CN" b="1" dirty="0"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s+=a[i];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}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printf(“\n sum is %d ”,s);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return 0;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GB" altLang="zh-CN" b="1" dirty="0">
                <a:solidFill>
                  <a:srgbClr val="002060"/>
                </a:solidFill>
                <a:latin typeface="Verdana" panose="020B0604030504040204" pitchFamily="34" charset="0"/>
              </a:rPr>
              <a:t>}</a:t>
            </a:r>
            <a:endParaRPr lang="en-GB" altLang="zh-CN" b="1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825" y="184150"/>
            <a:ext cx="8640763" cy="128905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sz="2000" b="1" strike="noStrike" noProof="1"/>
              <a:t>Create an array, allocate memory and print sum of elemets</a:t>
            </a:r>
            <a:endParaRPr lang="en-US" altLang="en-GB" sz="2000" b="1" strike="noStrike" noProof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>
            <a:normAutofit fontScale="90000"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malloc() - Allocates memory but do not innitialize them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7522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9070" r="9923"/>
          <a:stretch>
            <a:fillRect/>
          </a:stretch>
        </p:blipFill>
        <p:spPr>
          <a:xfrm>
            <a:off x="385763" y="1509713"/>
            <a:ext cx="5257800" cy="4187825"/>
          </a:xfrm>
          <a:ln>
            <a:solidFill>
              <a:schemeClr val="accent1"/>
            </a:solidFill>
            <a:miter/>
          </a:ln>
        </p:spPr>
      </p:pic>
      <p:pic>
        <p:nvPicPr>
          <p:cNvPr id="10752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002088"/>
            <a:ext cx="4905375" cy="235426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was  that result?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26543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</a:pPr>
            <a:r>
              <a:rPr kumimoji="0" lang="en-US" altLang="en-GB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gives different result in different times depending on -</a:t>
            </a:r>
            <a:endParaRPr kumimoji="0" lang="en-US" altLang="en-GB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US" altLang="en-GB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a) Who else is using computer</a:t>
            </a:r>
            <a:endParaRPr kumimoji="0" lang="en-US" altLang="en-GB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US" altLang="en-GB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b) How much memory is used.</a:t>
            </a:r>
            <a:endParaRPr kumimoji="0" lang="en-US" altLang="en-GB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543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</a:pPr>
            <a:r>
              <a:rPr kumimoji="0" lang="en-US" altLang="en-GB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may non zero values allocated (like int/char) but printf function tried to interpret as float. Hence better to initialize to make an useful array</a:t>
            </a:r>
            <a:endParaRPr kumimoji="0" lang="en-US" altLang="en-GB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GB" altLang="en-US" strike="noStrike" noProof="1"/>
          </a:p>
        </p:txBody>
      </p:sp>
      <p:pic>
        <p:nvPicPr>
          <p:cNvPr id="109570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3799" t="1221"/>
          <a:stretch>
            <a:fillRect/>
          </a:stretch>
        </p:blipFill>
        <p:spPr>
          <a:xfrm>
            <a:off x="514350" y="966788"/>
            <a:ext cx="6654800" cy="5370512"/>
          </a:xfrm>
          <a:ln>
            <a:solidFill>
              <a:schemeClr val="accent1"/>
            </a:solidFill>
            <a:miter/>
          </a:ln>
        </p:spPr>
      </p:pic>
      <p:sp>
        <p:nvSpPr>
          <p:cNvPr id="5" name="Rectangle 4"/>
          <p:cNvSpPr/>
          <p:nvPr/>
        </p:nvSpPr>
        <p:spPr>
          <a:xfrm>
            <a:off x="255588" y="209550"/>
            <a:ext cx="8631238" cy="500063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b="1" strike="noStrike" noProof="1"/>
              <a:t>malloc() and initialize</a:t>
            </a:r>
            <a:endParaRPr lang="en-US" altLang="en-GB" b="1" strike="noStrike" noProof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calloc()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457325"/>
            <a:ext cx="8183563" cy="4187825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name calloc stands for "contiguous allocation".</a:t>
            </a:r>
            <a:endParaRPr kumimoji="0" lang="en-GB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Syntax of calloc()</a:t>
            </a:r>
            <a:endParaRPr kumimoji="0" lang="en-GB" altLang="en-US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ptr = (cast-type*)calloc(n, element-size);</a:t>
            </a:r>
            <a:endParaRPr kumimoji="0" lang="en-GB" altLang="en-US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endParaRPr kumimoji="0" lang="en-GB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US" altLang="en-GB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xample:</a:t>
            </a:r>
            <a:endParaRPr kumimoji="0" lang="en-GB" altLang="en-US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1" i="0" u="none" strike="noStrike" kern="1200" cap="none" spc="0" normalizeH="0" baseline="0" noProof="1">
                <a:solidFill>
                  <a:srgbClr val="002060"/>
                </a:solidFill>
                <a:latin typeface="+mn-lt"/>
                <a:ea typeface="+mn-ea"/>
                <a:cs typeface="+mn-cs"/>
              </a:rPr>
              <a:t>ptr = (float*) calloc(25, sizeof(float));</a:t>
            </a:r>
            <a:endParaRPr kumimoji="0" lang="en-GB" altLang="en-US" sz="1800" b="1" i="0" u="none" strike="noStrike" kern="1200" cap="none" spc="0" normalizeH="0" baseline="0" noProof="1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statement allocates contiguous space in memory for an array</a:t>
            </a:r>
            <a:r>
              <a:rPr kumimoji="0" lang="en-GB" altLang="en-US" sz="1800" b="0" i="0" u="none" strike="noStrike" kern="1200" cap="none" spc="0" normalizeH="0" baseline="0" noProof="1">
                <a:solidFill>
                  <a:srgbClr val="002060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25 elements each of size of float, i.e, 4 bytes.</a:t>
            </a:r>
            <a:endParaRPr kumimoji="0" lang="en-GB" altLang="en-US" sz="1800" b="0" i="0" u="none" strike="noStrike" kern="1200" cap="none" spc="0" normalizeH="0" baseline="0" noProof="1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endParaRPr kumimoji="0" lang="en-GB" altLang="en-US" sz="1800" b="0" i="0" u="none" strike="noStrike" kern="1200" cap="none" spc="0" normalizeH="0" baseline="0" noProof="1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Parameters</a:t>
            </a:r>
            <a:endParaRPr kumimoji="0" lang="en-GB" altLang="en-US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− This is the </a:t>
            </a: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elements</a:t>
            </a: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be allocated.</a:t>
            </a:r>
            <a:endParaRPr kumimoji="0" lang="en-GB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element-size − This is the</a:t>
            </a: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size of elements.</a:t>
            </a:r>
            <a:endParaRPr kumimoji="0" lang="en-GB" altLang="en-US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endParaRPr kumimoji="0" lang="en-GB" altLang="en-US" sz="1800" b="0" i="0" u="none" strike="noStrike" kern="1200" cap="none" spc="0" normalizeH="0" baseline="0" noProof="1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marL="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Value</a:t>
            </a:r>
            <a:endParaRPr kumimoji="0" lang="en-GB" altLang="en-US" sz="18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function returns a </a:t>
            </a:r>
            <a:r>
              <a:rPr kumimoji="0" lang="en-GB" altLang="en-US" sz="1800" b="1" i="0" u="none" strike="noStrike" kern="1200" cap="none" spc="0" normalizeH="0" baseline="0" noProof="1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pointer to the allocated memory</a:t>
            </a:r>
            <a:r>
              <a:rPr kumimoji="0" lang="en-GB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or NULL if the request fails.</a:t>
            </a:r>
            <a:endParaRPr kumimoji="0" lang="en-GB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549275"/>
            <a:ext cx="8064500" cy="1011238"/>
          </a:xfrm>
        </p:spPr>
        <p:txBody>
          <a:bodyPr vert="horz" anchor="b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Understanding Memory 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</a:t>
            </a: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ddresses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989138"/>
            <a:ext cx="8229600" cy="3887788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computers have </a:t>
            </a: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primary memory, also known as </a:t>
            </a:r>
            <a:r>
              <a:rPr kumimoji="0" lang="en-I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RAM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</a:t>
            </a: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random access memory. </a:t>
            </a:r>
            <a:endParaRPr kumimoji="0" lang="en-IN" sz="2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</a:t>
            </a:r>
            <a:r>
              <a:rPr kumimoji="0" lang="en-I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example, a computer </a:t>
            </a:r>
            <a:r>
              <a:rPr kumimoji="0" lang="en-I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have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16, 32, 64, 128, 256, or 512 MB of RAM installed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RAM holds the programs that the computer is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currently running 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the data they are currently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manipulating.</a:t>
            </a: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6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fontAlgn="base"/>
            <a:endParaRPr lang="en-GB" altLang="en-US" strike="noStrike" noProof="1"/>
          </a:p>
        </p:txBody>
      </p:sp>
      <p:sp>
        <p:nvSpPr>
          <p:cNvPr id="111618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187825"/>
          </a:xfrm>
        </p:spPr>
        <p:txBody>
          <a:bodyPr lIns="182880" tIns="91440" anchor="t" anchorCtr="0"/>
          <a:p>
            <a:endParaRPr lang="en-GB" altLang="en-US"/>
          </a:p>
        </p:txBody>
      </p:sp>
      <p:sp>
        <p:nvSpPr>
          <p:cNvPr id="4" name="Rectangle 3"/>
          <p:cNvSpPr/>
          <p:nvPr/>
        </p:nvSpPr>
        <p:spPr>
          <a:xfrm>
            <a:off x="250825" y="188913"/>
            <a:ext cx="8785225" cy="6480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#include &lt;stdio.h&gt;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#include &lt;stdlib.h&gt;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int main () {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int i, n;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int *a;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printf("Number of elements to be entered:");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scanf("%d",&amp;n);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a = (int*)calloc(n, sizeof(int));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printf("Enter %d numbers:\n",n);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for( i=0 ; i &lt; n ; i++ ) {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 scanf("%d",&amp;a[i]);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}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printf("The numbers entered are: ");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for( i=0 ; i &lt; n ; i++ ) {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   printf("%d ",a[i]);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}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free( a 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return(0);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}</a:t>
            </a:r>
            <a:endParaRPr lang="en-GB" altLang="en-US" b="1" strike="noStrike" noProof="1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19700" y="3500438"/>
            <a:ext cx="3576638" cy="2808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en-GB" altLang="en-US" strike="noStrike" noProof="1"/>
              <a:t>Number of elements to be entered:3</a:t>
            </a:r>
            <a:endParaRPr lang="en-GB" altLang="en-US" strike="noStrike" noProof="1"/>
          </a:p>
          <a:p>
            <a:pPr algn="l" fontAlgn="base"/>
            <a:r>
              <a:rPr lang="en-GB" altLang="en-US" strike="noStrike" noProof="1"/>
              <a:t>Enter 3 numbers:</a:t>
            </a:r>
            <a:endParaRPr lang="en-GB" altLang="en-US" strike="noStrike" noProof="1"/>
          </a:p>
          <a:p>
            <a:pPr algn="l" fontAlgn="base"/>
            <a:r>
              <a:rPr lang="en-GB" altLang="en-US" strike="noStrike" noProof="1"/>
              <a:t>22</a:t>
            </a:r>
            <a:endParaRPr lang="en-GB" altLang="en-US" strike="noStrike" noProof="1"/>
          </a:p>
          <a:p>
            <a:pPr algn="l" fontAlgn="base"/>
            <a:r>
              <a:rPr lang="en-GB" altLang="en-US" strike="noStrike" noProof="1"/>
              <a:t>55</a:t>
            </a:r>
            <a:endParaRPr lang="en-GB" altLang="en-US" strike="noStrike" noProof="1"/>
          </a:p>
          <a:p>
            <a:pPr algn="l" fontAlgn="base"/>
            <a:r>
              <a:rPr lang="en-GB" altLang="en-US" strike="noStrike" noProof="1"/>
              <a:t>14</a:t>
            </a:r>
            <a:endParaRPr lang="en-GB" altLang="en-US" strike="noStrike" noProof="1"/>
          </a:p>
          <a:p>
            <a:pPr algn="l" fontAlgn="base"/>
            <a:r>
              <a:rPr lang="en-GB" altLang="en-US" strike="noStrike" noProof="1"/>
              <a:t>The numbers entered are: 22 55 14</a:t>
            </a:r>
            <a:endParaRPr lang="en-GB" altLang="en-US" strike="noStrike" noProof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memset()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42" name="Content Placeholder 2"/>
          <p:cNvSpPr>
            <a:spLocks noGrp="1"/>
          </p:cNvSpPr>
          <p:nvPr>
            <p:ph idx="1"/>
          </p:nvPr>
        </p:nvSpPr>
        <p:spPr>
          <a:xfrm>
            <a:off x="303213" y="1460500"/>
            <a:ext cx="8491537" cy="5203825"/>
          </a:xfrm>
        </p:spPr>
        <p:txBody>
          <a:bodyPr lIns="182880" tIns="91440" anchor="t" anchorCtr="0"/>
          <a:p>
            <a:pPr marL="0" indent="0">
              <a:buNone/>
            </a:pPr>
            <a:r>
              <a:rPr lang="en-GB" altLang="en-US" sz="2000" b="1" u="sng"/>
              <a:t>Description</a:t>
            </a:r>
            <a:endParaRPr lang="en-GB" altLang="en-US" sz="2000" b="1" u="sng"/>
          </a:p>
          <a:p>
            <a:pPr marL="0" indent="0">
              <a:buNone/>
            </a:pPr>
            <a:r>
              <a:rPr lang="en-US" altLang="en-GB" sz="2000"/>
              <a:t>C</a:t>
            </a:r>
            <a:r>
              <a:rPr lang="en-GB" altLang="en-US" sz="2000"/>
              <a:t>opies the character c (an unsigned char) to the first n characters of the string pointed to, by the argument str.</a:t>
            </a:r>
            <a:endParaRPr lang="en-GB" altLang="en-US" sz="2000"/>
          </a:p>
          <a:p>
            <a:pPr marL="0" indent="0">
              <a:buNone/>
            </a:pPr>
            <a:endParaRPr lang="en-GB" altLang="en-US" sz="2000"/>
          </a:p>
          <a:p>
            <a:pPr marL="0" indent="0">
              <a:buNone/>
            </a:pPr>
            <a:r>
              <a:rPr lang="en-GB" altLang="en-US" sz="2000" b="1" u="sng">
                <a:solidFill>
                  <a:srgbClr val="002060"/>
                </a:solidFill>
              </a:rPr>
              <a:t>Declaration</a:t>
            </a:r>
            <a:endParaRPr lang="en-GB" altLang="en-US" sz="2000" b="1" u="sng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GB" altLang="en-US" sz="2000" b="1">
                <a:solidFill>
                  <a:srgbClr val="0070C0"/>
                </a:solidFill>
              </a:rPr>
              <a:t>void *memset(void *str, int c, size_t n)</a:t>
            </a:r>
            <a:endParaRPr lang="en-GB" altLang="en-US" sz="2000" b="1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altLang="en-US" sz="2000"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altLang="en-US" sz="2000" b="1" u="sng"/>
              <a:t>Parameters</a:t>
            </a:r>
            <a:endParaRPr lang="en-GB" altLang="en-US" sz="2000" b="1" u="sng"/>
          </a:p>
          <a:p>
            <a:pPr marL="0" indent="0">
              <a:buNone/>
            </a:pPr>
            <a:r>
              <a:rPr lang="en-GB" altLang="en-US" sz="2000" b="1"/>
              <a:t>str </a:t>
            </a:r>
            <a:r>
              <a:rPr lang="en-GB" altLang="en-US" sz="2000"/>
              <a:t>− This is a </a:t>
            </a:r>
            <a:r>
              <a:rPr lang="en-GB" altLang="en-US" sz="2000" b="1"/>
              <a:t>pointer</a:t>
            </a:r>
            <a:r>
              <a:rPr lang="en-GB" altLang="en-US" sz="2000"/>
              <a:t> to the block of memory to fill.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 b="1"/>
              <a:t>c</a:t>
            </a:r>
            <a:r>
              <a:rPr lang="en-GB" altLang="en-US" sz="2000"/>
              <a:t> − This is the </a:t>
            </a:r>
            <a:r>
              <a:rPr lang="en-GB" altLang="en-US" sz="2000" b="1"/>
              <a:t>value to be set</a:t>
            </a:r>
            <a:r>
              <a:rPr lang="en-GB" altLang="en-US" sz="2000"/>
              <a:t>. The value is passed as an int, but the function fills the block of memory using the unsigned char conversion of this value.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 b="1"/>
              <a:t>n</a:t>
            </a:r>
            <a:r>
              <a:rPr lang="en-GB" altLang="en-US" sz="2000"/>
              <a:t> − This is the </a:t>
            </a:r>
            <a:r>
              <a:rPr lang="en-GB" altLang="en-US" sz="2000" b="1"/>
              <a:t>number of bytes</a:t>
            </a:r>
            <a:r>
              <a:rPr lang="en-GB" altLang="en-US" sz="2000"/>
              <a:t> to be set to the value.</a:t>
            </a:r>
            <a:endParaRPr lang="en-GB" altLang="en-US" sz="2000"/>
          </a:p>
          <a:p>
            <a:pPr marL="0" indent="0">
              <a:buNone/>
            </a:pPr>
            <a:r>
              <a:rPr lang="en-GB" altLang="en-US" sz="2000" b="1" u="sng"/>
              <a:t>Return Value</a:t>
            </a:r>
            <a:endParaRPr lang="en-GB" altLang="en-US" sz="2000" b="1" u="sng"/>
          </a:p>
          <a:p>
            <a:pPr marL="0" indent="0">
              <a:buNone/>
            </a:pPr>
            <a:r>
              <a:rPr lang="en-GB" altLang="en-US" sz="2000" b="1"/>
              <a:t>pointer to the memory area str.</a:t>
            </a:r>
            <a:endParaRPr lang="en-GB" altLang="en-US" sz="2000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66725"/>
            <a:ext cx="8183563" cy="1052513"/>
          </a:xfrm>
        </p:spPr>
        <p:txBody>
          <a:bodyPr/>
          <a:p>
            <a:pPr fontAlgn="base"/>
            <a:endParaRPr lang="en-GB" altLang="en-US" strike="noStrike" noProof="1">
              <a:solidFill>
                <a:srgbClr val="002060"/>
              </a:solidFill>
            </a:endParaRP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>
          <a:xfrm>
            <a:off x="611188" y="1619250"/>
            <a:ext cx="8183562" cy="4187825"/>
          </a:xfrm>
        </p:spPr>
        <p:txBody>
          <a:bodyPr lIns="182880" tIns="91440" anchor="t" anchorCtr="0"/>
          <a:p>
            <a:endParaRPr lang="en-GB" altLang="en-US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0825" y="296863"/>
            <a:ext cx="8640763" cy="6264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#include &lt;stdio.h&gt;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#include &lt;string.h&gt;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int main () 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{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   char str[50];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   strcpy(str,"This is string.h library function");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   puts(str);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   memset(str,'$',7);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   puts(str);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   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   return(0);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sz="2000" b="1" strike="noStrike" noProof="1">
                <a:solidFill>
                  <a:srgbClr val="002060"/>
                </a:solidFill>
              </a:rPr>
              <a:t>}</a:t>
            </a:r>
            <a:endParaRPr lang="en-GB" altLang="en-US" sz="2000" b="1" strike="noStrike" noProof="1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21150" y="4054475"/>
            <a:ext cx="4537075" cy="1808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GB" altLang="en-US" b="1" strike="noStrike" noProof="1"/>
              <a:t>This is string.h library function</a:t>
            </a:r>
            <a:endParaRPr lang="en-GB" altLang="en-US" b="1" strike="noStrike" noProof="1"/>
          </a:p>
          <a:p>
            <a:pPr algn="ctr" fontAlgn="base"/>
            <a:r>
              <a:rPr lang="en-GB" altLang="en-US" b="1" strike="noStrike" noProof="1"/>
              <a:t>$$$$$$$ string.h library function</a:t>
            </a:r>
            <a:endParaRPr lang="en-GB" altLang="en-US" b="1" strike="noStrike" noProof="1"/>
          </a:p>
        </p:txBody>
      </p:sp>
      <p:sp>
        <p:nvSpPr>
          <p:cNvPr id="6" name="Rectangle 5"/>
          <p:cNvSpPr/>
          <p:nvPr/>
        </p:nvSpPr>
        <p:spPr>
          <a:xfrm>
            <a:off x="4959350" y="547688"/>
            <a:ext cx="3835400" cy="1274763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en-GB" b="1" strike="noStrike" noProof="1"/>
              <a:t>memset() function</a:t>
            </a:r>
            <a:endParaRPr lang="en-US" altLang="en-GB" b="1" strike="noStrike" noProof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Dynamic Memory Allocation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064500" cy="4187825"/>
          </a:xfrm>
        </p:spPr>
        <p:txBody>
          <a:bodyPr vert="horz" wrap="square" lIns="182880" tIns="91440" rIns="91440" bIns="45720" numCol="1" anchor="t" anchorCtr="0" compatLnSpc="1"/>
          <a:lstStyle/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calloc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initializes all the bits in the allocated space set to zero where as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does not do this.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call to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calloc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is equivalent to a call to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followed by one to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memset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().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calloc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(m, n) is essentially equivalent to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Char char="◦"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=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(m * n);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memset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(p, 0, m * n);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Tx/>
              <a:buFont typeface="Verdana" panose="020B0604030504040204" pitchFamily="34" charset="0"/>
              <a:buNone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dynamically allocated, arrays are no longer needed,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recommended to free them immediately.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852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Dynamic Memory Allocation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604963"/>
            <a:ext cx="8291513" cy="4019550"/>
          </a:xfrm>
        </p:spPr>
        <p:txBody>
          <a:bodyPr vert="horz" wrap="square" lIns="182880" tIns="9144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Freeing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 :</a:t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Dynamically allocated memory created with either calloc() or malloc() doesn't get freed on its own. You must explicitly use free() to release the space.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syntax of free()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free(ptr);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430" marR="0" lvl="0" indent="-26543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where ptr contains a pointer previously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returned by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malloc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() or calloc()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0900" name="Footer Placeholder 4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1828800" marR="0" lvl="4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800" b="0" i="0" u="none" strike="noStrike" kern="1200" cap="none" spc="0" normalizeH="0" baseline="0" noProof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realloc()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8" name="Content Placeholder 2"/>
          <p:cNvSpPr>
            <a:spLocks noGrp="1"/>
          </p:cNvSpPr>
          <p:nvPr>
            <p:ph idx="1"/>
          </p:nvPr>
        </p:nvSpPr>
        <p:spPr>
          <a:xfrm>
            <a:off x="479425" y="1511300"/>
            <a:ext cx="8185150" cy="3271838"/>
          </a:xfrm>
        </p:spPr>
        <p:txBody>
          <a:bodyPr wrap="square" lIns="182880" tIns="91440" rIns="91440" bIns="45720" anchor="t" anchorCtr="0"/>
          <a:p>
            <a:pPr marL="0" indent="0" eaLnBrk="1" hangingPunct="1">
              <a:buNone/>
            </a:pPr>
            <a:r>
              <a:rPr lang="en-GB" altLang="zh-CN" sz="2000" dirty="0"/>
              <a:t>If the previously allocated memory is insufficient or more than required, you can change the previously allocated memory size using realloc().</a:t>
            </a:r>
            <a:endParaRPr lang="en-GB" altLang="zh-CN" sz="2000" dirty="0"/>
          </a:p>
          <a:p>
            <a:pPr marL="0" indent="0" eaLnBrk="1" hangingPunct="1">
              <a:buNone/>
            </a:pPr>
            <a:r>
              <a:rPr lang="en-GB" altLang="zh-CN" sz="2000" b="1" u="sng" dirty="0"/>
              <a:t>Declaration</a:t>
            </a:r>
            <a:endParaRPr lang="en-GB" altLang="zh-CN" sz="2000" b="1" u="sng" dirty="0"/>
          </a:p>
          <a:p>
            <a:pPr marL="0" indent="0" eaLnBrk="1" hangingPunct="1">
              <a:buNone/>
            </a:pPr>
            <a:r>
              <a:rPr lang="en-GB" altLang="zh-CN" sz="2000" b="1" dirty="0">
                <a:solidFill>
                  <a:srgbClr val="002060"/>
                </a:solidFill>
              </a:rPr>
              <a:t>void *realloc(void *ptr, size_t size)</a:t>
            </a:r>
            <a:endParaRPr lang="en-GB" altLang="zh-CN" sz="2000" b="1" dirty="0">
              <a:solidFill>
                <a:srgbClr val="002060"/>
              </a:solidFill>
            </a:endParaRPr>
          </a:p>
          <a:p>
            <a:pPr marL="0" indent="0" eaLnBrk="1" hangingPunct="1">
              <a:buNone/>
            </a:pPr>
            <a:r>
              <a:rPr lang="en-GB" altLang="zh-CN" sz="2000" b="1" u="sng" dirty="0"/>
              <a:t>Parameters</a:t>
            </a:r>
            <a:endParaRPr lang="en-GB" altLang="zh-CN" sz="2000" b="1" u="sng" dirty="0"/>
          </a:p>
          <a:p>
            <a:pPr marL="0" indent="0" eaLnBrk="1" hangingPunct="1">
              <a:buNone/>
            </a:pPr>
            <a:r>
              <a:rPr lang="en-GB" altLang="zh-CN" sz="2000" dirty="0"/>
              <a:t>ptr − This is the pointer to a memory block previously allocated with malloc, calloc or realloc to be reallocated. If this is NULL, a new block is allocated and a pointer to it is returned by the function.</a:t>
            </a:r>
            <a:endParaRPr lang="en-GB" altLang="zh-CN" sz="2000" dirty="0"/>
          </a:p>
          <a:p>
            <a:pPr marL="0" indent="0" eaLnBrk="1" hangingPunct="1">
              <a:buNone/>
            </a:pPr>
            <a:r>
              <a:rPr lang="en-GB" altLang="zh-CN" sz="2000" dirty="0"/>
              <a:t>size − This is the new size for the memory block, in bytes. </a:t>
            </a:r>
            <a:endParaRPr lang="en-GB" altLang="zh-CN" sz="2000" dirty="0"/>
          </a:p>
          <a:p>
            <a:pPr marL="0" indent="0" eaLnBrk="1" hangingPunct="1">
              <a:buNone/>
            </a:pPr>
            <a:r>
              <a:rPr lang="en-GB" altLang="zh-CN" sz="2000" b="1" u="sng" dirty="0"/>
              <a:t>Return Value</a:t>
            </a:r>
            <a:endParaRPr lang="en-GB" altLang="zh-CN" sz="2000" b="1" u="sng" dirty="0"/>
          </a:p>
          <a:p>
            <a:pPr marL="0" indent="0" eaLnBrk="1" hangingPunct="1">
              <a:buNone/>
            </a:pPr>
            <a:r>
              <a:rPr lang="en-GB" altLang="zh-CN" sz="2000" dirty="0"/>
              <a:t>This function returns a </a:t>
            </a:r>
            <a:r>
              <a:rPr lang="en-GB" altLang="zh-CN" sz="2000" b="1" dirty="0">
                <a:solidFill>
                  <a:srgbClr val="C00000"/>
                </a:solidFill>
              </a:rPr>
              <a:t>pointer to the newly allocated memory,</a:t>
            </a:r>
            <a:r>
              <a:rPr lang="en-GB" altLang="zh-CN" sz="2000" dirty="0"/>
              <a:t> or NULL if the request fails.</a:t>
            </a:r>
            <a:endParaRPr lang="en-GB" altLang="zh-CN" sz="2000" dirty="0"/>
          </a:p>
          <a:p>
            <a:pPr marL="0" indent="0" eaLnBrk="1" hangingPunct="1">
              <a:buNone/>
            </a:pPr>
            <a:endParaRPr lang="en-GB" altLang="zh-CN" sz="20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0925"/>
          </a:xfrm>
        </p:spPr>
        <p:txBody>
          <a:bodyPr/>
          <a:p>
            <a:pPr fontAlgn="base"/>
            <a:endParaRPr lang="en-GB" altLang="en-US" strike="noStrike" noProof="1">
              <a:solidFill>
                <a:srgbClr val="002060"/>
              </a:solidFill>
            </a:endParaRPr>
          </a:p>
        </p:txBody>
      </p:sp>
      <p:sp>
        <p:nvSpPr>
          <p:cNvPr id="117762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187825"/>
          </a:xfrm>
        </p:spPr>
        <p:txBody>
          <a:bodyPr lIns="182880" tIns="91440" anchor="t" anchorCtr="0"/>
          <a:p>
            <a:endParaRPr lang="en-GB" altLang="en-US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9388" y="152400"/>
            <a:ext cx="8785225" cy="6553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#include &lt;stdio.h&gt;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#include &lt;stdlib.h&gt;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int main () 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{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char *str;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chemeClr val="tx1"/>
                </a:solidFill>
              </a:rPr>
              <a:t>   /* Initial memory allocation */</a:t>
            </a:r>
            <a:endParaRPr lang="en-GB" altLang="en-US" b="1" strike="noStrike" noProof="1">
              <a:solidFill>
                <a:schemeClr val="tx1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str = (char *) malloc(15);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strcpy(str, "</a:t>
            </a:r>
            <a:r>
              <a:rPr lang="en-US" altLang="en-GB" b="1" strike="noStrike" noProof="1">
                <a:solidFill>
                  <a:srgbClr val="002060"/>
                </a:solidFill>
              </a:rPr>
              <a:t>LearningC -</a:t>
            </a:r>
            <a:r>
              <a:rPr lang="en-GB" altLang="en-US" b="1" strike="noStrike" noProof="1">
                <a:solidFill>
                  <a:srgbClr val="002060"/>
                </a:solidFill>
              </a:rPr>
              <a:t>");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printf("String = %s,  Address = %u\n", str, str);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</a:t>
            </a:r>
            <a:r>
              <a:rPr lang="en-GB" altLang="en-US" b="1" strike="noStrike" noProof="1">
                <a:solidFill>
                  <a:schemeClr val="tx1"/>
                </a:solidFill>
              </a:rPr>
              <a:t> /* Reallocating memory */</a:t>
            </a:r>
            <a:endParaRPr lang="en-GB" altLang="en-US" b="1" strike="noStrike" noProof="1">
              <a:solidFill>
                <a:schemeClr val="tx1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str = (char *) realloc(str, </a:t>
            </a:r>
            <a:r>
              <a:rPr lang="en-US" altLang="en-GB" b="1" strike="noStrike" noProof="1">
                <a:solidFill>
                  <a:srgbClr val="002060"/>
                </a:solidFill>
              </a:rPr>
              <a:t>3</a:t>
            </a:r>
            <a:r>
              <a:rPr lang="en-GB" altLang="en-US" b="1" strike="noStrike" noProof="1">
                <a:solidFill>
                  <a:srgbClr val="002060"/>
                </a:solidFill>
              </a:rPr>
              <a:t>5);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strcat(str, "</a:t>
            </a:r>
            <a:r>
              <a:rPr lang="en-US" altLang="en-GB" b="1" strike="noStrike" noProof="1">
                <a:solidFill>
                  <a:srgbClr val="002060"/>
                </a:solidFill>
              </a:rPr>
              <a:t>C is fun</a:t>
            </a:r>
            <a:r>
              <a:rPr lang="en-GB" altLang="en-US" b="1" strike="noStrike" noProof="1">
                <a:solidFill>
                  <a:srgbClr val="002060"/>
                </a:solidFill>
              </a:rPr>
              <a:t>");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printf("String = %s,  Address = %u\n", str, str);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free(str);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   return(0);</a:t>
            </a:r>
            <a:endParaRPr lang="en-GB" altLang="en-US" b="1" strike="noStrike" noProof="1">
              <a:solidFill>
                <a:srgbClr val="002060"/>
              </a:solidFill>
            </a:endParaRPr>
          </a:p>
          <a:p>
            <a:pPr algn="l" fontAlgn="base"/>
            <a:r>
              <a:rPr lang="en-GB" altLang="en-US" b="1" strike="noStrike" noProof="1">
                <a:solidFill>
                  <a:srgbClr val="002060"/>
                </a:solidFill>
              </a:rPr>
              <a:t>}</a:t>
            </a:r>
            <a:endParaRPr lang="en-GB" altLang="en-US" b="1" strike="noStrike" noProof="1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38425" y="5092700"/>
            <a:ext cx="6172200" cy="144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base"/>
            <a:r>
              <a:rPr lang="en-GB" altLang="en-US" b="1" strike="noStrike" noProof="1"/>
              <a:t>String = </a:t>
            </a:r>
            <a:r>
              <a:rPr lang="en-US" altLang="en-GB" b="1" strike="noStrike" noProof="1"/>
              <a:t>LearningC-</a:t>
            </a:r>
            <a:r>
              <a:rPr lang="en-GB" altLang="en-US" b="1" strike="noStrike" noProof="1"/>
              <a:t>, Address = 355090448</a:t>
            </a:r>
            <a:endParaRPr lang="en-GB" altLang="en-US" b="1" strike="noStrike" noProof="1"/>
          </a:p>
          <a:p>
            <a:pPr algn="l" fontAlgn="base"/>
            <a:r>
              <a:rPr lang="en-GB" altLang="en-US" b="1" strike="noStrike" noProof="1"/>
              <a:t>String = </a:t>
            </a:r>
            <a:r>
              <a:rPr lang="en-US" altLang="en-GB" b="1" strike="noStrike" noProof="1"/>
              <a:t>C is fun</a:t>
            </a:r>
            <a:r>
              <a:rPr lang="en-GB" altLang="en-US" b="1" strike="noStrike" noProof="1"/>
              <a:t>, Address = 355090448</a:t>
            </a:r>
            <a:endParaRPr lang="en-GB" altLang="en-US" b="1" strike="noStrike" noProof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Dynamic Memory Allocation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C9965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>
          <a:xfrm>
            <a:off x="611188" y="1628775"/>
            <a:ext cx="8183562" cy="4187825"/>
          </a:xfrm>
        </p:spPr>
        <p:txBody>
          <a:bodyPr wrap="square" lIns="182880" tIns="91440" rIns="91440" bIns="45720" anchor="t" anchorCtr="0"/>
          <a:p>
            <a:pPr marL="0" indent="0" eaLnBrk="1" hangingPunct="1">
              <a:buNone/>
            </a:pPr>
            <a:r>
              <a:rPr lang="en-GB" altLang="zh-CN" sz="2400" b="1" dirty="0"/>
              <a:t>Implementing Multidimensional Arrays using Pointers:</a:t>
            </a:r>
            <a:endParaRPr lang="en-GB" altLang="zh-CN" sz="2400" b="1" dirty="0"/>
          </a:p>
          <a:p>
            <a:pPr marL="0" indent="0" eaLnBrk="1" hangingPunct="1">
              <a:buNone/>
            </a:pPr>
            <a:r>
              <a:rPr lang="en-GB" altLang="zh-CN" sz="2000" dirty="0"/>
              <a:t>It is usually best to allocate an array of pointers, and then initialize each pointer to a dynamically allocated ‘row’.</a:t>
            </a:r>
            <a:endParaRPr lang="en-GB" altLang="zh-CN" sz="2000" dirty="0"/>
          </a:p>
          <a:p>
            <a:pPr marL="0" indent="0" eaLnBrk="1" hangingPunct="1">
              <a:buNone/>
            </a:pPr>
            <a:endParaRPr lang="en-GB" altLang="zh-CN" sz="2400" dirty="0"/>
          </a:p>
        </p:txBody>
      </p:sp>
      <p:sp>
        <p:nvSpPr>
          <p:cNvPr id="83972" name="Footer Placeholder 5"/>
          <p:cNvSpPr txBox="1">
            <a:spLocks noGrp="1"/>
          </p:cNvSpPr>
          <p:nvPr>
            <p:ph type="ftr" sz="quarter" idx="3"/>
          </p:nvPr>
        </p:nvSpPr>
        <p:spPr bwMode="auto">
          <a:noFill/>
          <a:ln>
            <a:noFill/>
            <a:miter lim="800000"/>
          </a:ln>
        </p:spPr>
        <p:txBody>
          <a:bodyPr wrap="square" numCol="1" anchor="b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6E7FC">
                    <a:shade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Oxford University Press 2013. All rights reserved.</a:t>
            </a: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srgbClr val="C6E7FC">
                  <a:shade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878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175" y="3284538"/>
            <a:ext cx="5835650" cy="2527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>
            <a:normAutofit fontScale="90000"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Static and Dynamic memory allocation - difference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26543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charset="0"/>
              <a:buChar char=""/>
            </a:pPr>
            <a:r>
              <a:rPr kumimoji="0" lang="en-GB" altLang="en-US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 meemory allocation refers to the memory allocation at runtime but static allocation declaration is done at compile time. </a:t>
            </a:r>
            <a:endParaRPr kumimoji="0" lang="en-GB" altLang="en-US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543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charset="0"/>
              <a:buChar char=""/>
            </a:pPr>
            <a:r>
              <a:rPr kumimoji="0" lang="en-GB" altLang="en-US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 memory comes from heap area and static alloation memory comes from stack area.DMA done using DMA function malloc,calloc.</a:t>
            </a:r>
            <a:endParaRPr kumimoji="0" lang="en-GB" altLang="en-US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5430" marR="0" indent="-26543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charset="0"/>
              <a:buChar char=""/>
            </a:pPr>
            <a:endParaRPr kumimoji="0" lang="en-GB" altLang="en-US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20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allocation:</a:t>
            </a:r>
            <a:endParaRPr kumimoji="0" lang="en-GB" altLang="en-US" sz="20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 arr[10];</a:t>
            </a:r>
            <a:endParaRPr kumimoji="0" lang="en-GB" altLang="en-US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endParaRPr kumimoji="0" lang="en-GB" altLang="en-US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20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 allocation</a:t>
            </a:r>
            <a:endParaRPr kumimoji="0" lang="en-GB" altLang="en-US" sz="20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 *ptr;</a:t>
            </a:r>
            <a:endParaRPr kumimoji="0" lang="en-GB" altLang="en-US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kumimoji="0" lang="en-GB" altLang="en-US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ptr=(int *)malloc(sizeof(int)*10);</a:t>
            </a:r>
            <a:endParaRPr kumimoji="0" lang="en-GB" altLang="en-US" sz="20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76250"/>
            <a:ext cx="8183563" cy="1052513"/>
          </a:xfrm>
        </p:spPr>
        <p:txBody>
          <a:bodyPr>
            <a:normAutofit fontScale="90000"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6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Calloc () and malloc() difference</a:t>
            </a:r>
            <a:endParaRPr kumimoji="0" lang="en-US" altLang="en-GB" sz="3600" b="1" i="0" u="none" strike="noStrike" kern="1200" cap="none" spc="0" normalizeH="0" baseline="0" noProof="1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11188" y="1527175"/>
          <a:ext cx="8183880" cy="5084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940"/>
                <a:gridCol w="4091940"/>
              </a:tblGrid>
              <a:tr h="3886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1600">
                          <a:solidFill>
                            <a:schemeClr val="bg1"/>
                          </a:solidFill>
                        </a:rPr>
                        <a:t>malloc()</a:t>
                      </a:r>
                      <a:endParaRPr lang="en-US" altLang="en-GB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1600">
                          <a:solidFill>
                            <a:schemeClr val="bg1"/>
                          </a:solidFill>
                        </a:rPr>
                        <a:t>calloc()</a:t>
                      </a:r>
                      <a:endParaRPr lang="en-US" altLang="en-GB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911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The name malloc stands for </a:t>
                      </a:r>
                      <a:r>
                        <a:rPr lang="en-GB" altLang="en-US" sz="1600" b="1">
                          <a:solidFill>
                            <a:srgbClr val="002060"/>
                          </a:solidFill>
                        </a:rPr>
                        <a:t>memory allocation.</a:t>
                      </a:r>
                      <a:endParaRPr lang="en-GB" altLang="en-US" sz="1600" b="1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The name calloc stands for </a:t>
                      </a:r>
                      <a:r>
                        <a:rPr lang="en-GB" altLang="en-US" sz="1600" b="1">
                          <a:solidFill>
                            <a:srgbClr val="002060"/>
                          </a:solidFill>
                        </a:rPr>
                        <a:t>contiguous allocation</a:t>
                      </a:r>
                      <a:endParaRPr lang="en-GB" altLang="en-US" sz="1600" b="1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15855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void *malloc(size_t n) returns a pointer to n bytes of </a:t>
                      </a:r>
                      <a:r>
                        <a:rPr lang="en-GB" altLang="en-US" sz="1600" b="1">
                          <a:solidFill>
                            <a:srgbClr val="002060"/>
                          </a:solidFill>
                        </a:rPr>
                        <a:t>uninitialized storage</a:t>
                      </a: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, or NULL if the request cannot be satisfied</a:t>
                      </a:r>
                      <a:endParaRPr lang="en-GB" altLang="en-US" sz="160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void *calloc(size_t n, size_t size) returns a pointer to enough free space for an array of n objects of the specified size,or NULL if the request cannot be satisfied. </a:t>
                      </a:r>
                      <a:r>
                        <a:rPr lang="en-GB" altLang="en-US" sz="1600" b="1">
                          <a:solidFill>
                            <a:srgbClr val="002060"/>
                          </a:solidFill>
                        </a:rPr>
                        <a:t>The storage is initialized to zero.</a:t>
                      </a:r>
                      <a:endParaRPr lang="en-GB" altLang="en-US" sz="1600" b="1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8394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002060"/>
                          </a:solidFill>
                        </a:rPr>
                        <a:t>malloc() takes one argument</a:t>
                      </a: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 that is, number of bytes.</a:t>
                      </a:r>
                      <a:endParaRPr lang="en-GB" altLang="en-US" sz="160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002060"/>
                          </a:solidFill>
                        </a:rPr>
                        <a:t>calloc() take two arguments </a:t>
                      </a: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those are: number of blocks and size of each block</a:t>
                      </a:r>
                      <a:endParaRPr lang="en-GB" altLang="en-US" sz="160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8401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syntax of malloc():</a:t>
                      </a:r>
                      <a:endParaRPr lang="en-GB" altLang="en-US" sz="1600">
                        <a:solidFill>
                          <a:srgbClr val="002060"/>
                        </a:solidFill>
                      </a:endParaRPr>
                    </a:p>
                    <a:p>
                      <a:pPr>
                        <a:buNone/>
                      </a:pPr>
                      <a:endParaRPr lang="en-GB" altLang="en-US" sz="1600">
                        <a:solidFill>
                          <a:srgbClr val="002060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002060"/>
                          </a:solidFill>
                        </a:rPr>
                        <a:t>void *malloc(size_t n);</a:t>
                      </a:r>
                      <a:endParaRPr lang="en-GB" altLang="en-US" sz="1600" b="1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syntax of calloc():</a:t>
                      </a:r>
                      <a:endParaRPr lang="en-GB" altLang="en-US" sz="1600">
                        <a:solidFill>
                          <a:srgbClr val="002060"/>
                        </a:solidFill>
                      </a:endParaRPr>
                    </a:p>
                    <a:p>
                      <a:pPr>
                        <a:buNone/>
                      </a:pPr>
                      <a:endParaRPr lang="en-GB" altLang="en-US" sz="1600">
                        <a:solidFill>
                          <a:srgbClr val="002060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GB" altLang="en-US" sz="1600" b="1">
                          <a:solidFill>
                            <a:srgbClr val="002060"/>
                          </a:solidFill>
                        </a:rPr>
                        <a:t>void *calloc(size_t n, size_t size);</a:t>
                      </a:r>
                      <a:endParaRPr lang="en-GB" altLang="en-US" sz="1600" b="1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8394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sz="1600">
                          <a:solidFill>
                            <a:srgbClr val="002060"/>
                          </a:solidFill>
                        </a:rPr>
                        <a:t>malloc is faster than calloc.</a:t>
                      </a:r>
                      <a:endParaRPr lang="en-GB" altLang="en-US" sz="160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 b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+mn-ea"/>
                        </a:rPr>
                        <a:t>A call to </a:t>
                      </a:r>
                      <a:r>
                        <a:rPr lang="en-US" sz="1600" b="0" noProof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+mn-ea"/>
                        </a:rPr>
                        <a:t>calloc</a:t>
                      </a:r>
                      <a:r>
                        <a:rPr lang="en-US" sz="1600" b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+mn-ea"/>
                        </a:rPr>
                        <a:t>() is equivalent to a call to </a:t>
                      </a:r>
                      <a:r>
                        <a:rPr lang="en-US" sz="1600" b="0" noProof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+mn-ea"/>
                        </a:rPr>
                        <a:t>malloc</a:t>
                      </a:r>
                      <a:r>
                        <a:rPr lang="en-US" sz="1600" b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+mn-ea"/>
                        </a:rPr>
                        <a:t>() followed by one to </a:t>
                      </a:r>
                      <a:r>
                        <a:rPr lang="en-US" sz="1600" b="0" noProof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+mn-ea"/>
                        </a:rPr>
                        <a:t>memset</a:t>
                      </a:r>
                      <a:r>
                        <a:rPr lang="en-US" sz="1600" b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+mn-ea"/>
                        </a:rPr>
                        <a:t>().</a:t>
                      </a:r>
                      <a:r>
                        <a:rPr lang="en-US" sz="1600" b="1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sym typeface="+mn-ea"/>
                        </a:rPr>
                        <a:t> </a:t>
                      </a:r>
                      <a:endParaRPr lang="en-US" altLang="en-US" sz="1600" b="1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Custom 4">
      <a:dk1>
        <a:srgbClr val="217435"/>
      </a:dk1>
      <a:lt1>
        <a:sysClr val="window" lastClr="FFFFFF"/>
      </a:lt1>
      <a:dk2>
        <a:srgbClr val="5BD078"/>
      </a:dk2>
      <a:lt2>
        <a:srgbClr val="C6E7FC"/>
      </a:lt2>
      <a:accent1>
        <a:srgbClr val="217435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spect">
  <a:themeElements>
    <a:clrScheme name="Custom 4">
      <a:dk1>
        <a:srgbClr val="217435"/>
      </a:dk1>
      <a:lt1>
        <a:sysClr val="window" lastClr="FFFFFF"/>
      </a:lt1>
      <a:dk2>
        <a:srgbClr val="5BD078"/>
      </a:dk2>
      <a:lt2>
        <a:srgbClr val="C6E7FC"/>
      </a:lt2>
      <a:accent1>
        <a:srgbClr val="217435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Aspect">
  <a:themeElements>
    <a:clrScheme name="Custom 4">
      <a:dk1>
        <a:srgbClr val="217435"/>
      </a:dk1>
      <a:lt1>
        <a:sysClr val="window" lastClr="FFFFFF"/>
      </a:lt1>
      <a:dk2>
        <a:srgbClr val="5BD078"/>
      </a:dk2>
      <a:lt2>
        <a:srgbClr val="C6E7FC"/>
      </a:lt2>
      <a:accent1>
        <a:srgbClr val="217435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37349</Words>
  <Application>WPS Presentation</Application>
  <PresentationFormat>On-screen Show (4:3)</PresentationFormat>
  <Paragraphs>1346</Paragraphs>
  <Slides>102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102</vt:i4>
      </vt:variant>
    </vt:vector>
  </HeadingPairs>
  <TitlesOfParts>
    <vt:vector size="117" baseType="lpstr">
      <vt:lpstr>Arial</vt:lpstr>
      <vt:lpstr>SimSun</vt:lpstr>
      <vt:lpstr>Wingdings</vt:lpstr>
      <vt:lpstr>Franklin Gothic Medium</vt:lpstr>
      <vt:lpstr>Verdana</vt:lpstr>
      <vt:lpstr>Wingdings 2</vt:lpstr>
      <vt:lpstr>Verdana</vt:lpstr>
      <vt:lpstr>Wingdings 2</vt:lpstr>
      <vt:lpstr>Calibri</vt:lpstr>
      <vt:lpstr>Microsoft YaHei</vt:lpstr>
      <vt:lpstr>Arial Unicode MS</vt:lpstr>
      <vt:lpstr>Wingdings</vt:lpstr>
      <vt:lpstr>Aspect</vt:lpstr>
      <vt:lpstr>1_Aspect</vt:lpstr>
      <vt:lpstr>2_Aspect</vt:lpstr>
      <vt:lpstr>Pointers in C</vt:lpstr>
      <vt:lpstr>Learning Objectives</vt:lpstr>
      <vt:lpstr>Learning Objectives</vt:lpstr>
      <vt:lpstr>Key Words</vt:lpstr>
      <vt:lpstr>Key Words</vt:lpstr>
      <vt:lpstr>Key Words</vt:lpstr>
      <vt:lpstr>Key Words</vt:lpstr>
      <vt:lpstr>Key Words</vt:lpstr>
      <vt:lpstr>Understanding Memory Addresses</vt:lpstr>
      <vt:lpstr>Understanding Memory Addresses</vt:lpstr>
      <vt:lpstr>Understanding Memory Addresses</vt:lpstr>
      <vt:lpstr>Memory Layout Summary</vt:lpstr>
      <vt:lpstr>Address Operator (&amp;)</vt:lpstr>
      <vt:lpstr>PowerPoint 演示文稿</vt:lpstr>
      <vt:lpstr>Pointer</vt:lpstr>
      <vt:lpstr>Pointer</vt:lpstr>
      <vt:lpstr>Pointers can be used to:</vt:lpstr>
      <vt:lpstr>understand pointer</vt:lpstr>
      <vt:lpstr>understand pointer</vt:lpstr>
      <vt:lpstr> understand pointer </vt:lpstr>
      <vt:lpstr>pointer to pointer</vt:lpstr>
      <vt:lpstr>Pointers can be used to:</vt:lpstr>
      <vt:lpstr>Declaring a Pointer</vt:lpstr>
      <vt:lpstr>Pointer pointing to?</vt:lpstr>
      <vt:lpstr>Consider the following program</vt:lpstr>
      <vt:lpstr>Drawbacks</vt:lpstr>
      <vt:lpstr>Where is a Pointer Stored?</vt:lpstr>
      <vt:lpstr>Initializing Pointers</vt:lpstr>
      <vt:lpstr>PowerPoint 演示文稿</vt:lpstr>
      <vt:lpstr>PowerPoint 演示文稿</vt:lpstr>
      <vt:lpstr>Look very carefully now!</vt:lpstr>
      <vt:lpstr>PowerPoint 演示文稿</vt:lpstr>
      <vt:lpstr>PowerPoint 演示文稿</vt:lpstr>
      <vt:lpstr>Printing Pointer Value</vt:lpstr>
      <vt:lpstr>Is it possible to assign a constant to a pointer variable?</vt:lpstr>
      <vt:lpstr>Indirection Operator &amp; Dereferencing</vt:lpstr>
      <vt:lpstr>PowerPoint 演示文稿</vt:lpstr>
      <vt:lpstr>Void Pointer</vt:lpstr>
      <vt:lpstr>PowerPoint 演示文稿</vt:lpstr>
      <vt:lpstr>Null Pointer</vt:lpstr>
      <vt:lpstr>PowerPoint 演示文稿</vt:lpstr>
      <vt:lpstr>Use of Pointers</vt:lpstr>
      <vt:lpstr>Call by value / call by reference</vt:lpstr>
      <vt:lpstr>Example</vt:lpstr>
      <vt:lpstr>Call by Address</vt:lpstr>
      <vt:lpstr>call by address - swap</vt:lpstr>
      <vt:lpstr>Returning more than one value from a function</vt:lpstr>
      <vt:lpstr>call by reference</vt:lpstr>
      <vt:lpstr>Returning Pointer from a function</vt:lpstr>
      <vt:lpstr>example</vt:lpstr>
      <vt:lpstr>Arrays &amp; Pointers</vt:lpstr>
      <vt:lpstr>PowerPoint 演示文稿</vt:lpstr>
      <vt:lpstr>PowerPoint 演示文稿</vt:lpstr>
      <vt:lpstr>One-dimensional Arrays &amp; Pointers</vt:lpstr>
      <vt:lpstr>One-dimensional Arrays &amp; Pointers</vt:lpstr>
      <vt:lpstr>PowerPoint 演示文稿</vt:lpstr>
      <vt:lpstr>One-dimensional Arrays &amp; Pointers</vt:lpstr>
      <vt:lpstr>Array - take input and print</vt:lpstr>
      <vt:lpstr>Passing an Array to a Function</vt:lpstr>
      <vt:lpstr>Passing an Array to a Function</vt:lpstr>
      <vt:lpstr>PowerPoint 演示文稿</vt:lpstr>
      <vt:lpstr>PowerPoint 演示文稿</vt:lpstr>
      <vt:lpstr>Differences between Array Name &amp; Pointer</vt:lpstr>
      <vt:lpstr>Pointers &amp; Strings</vt:lpstr>
      <vt:lpstr>PowerPoint 演示文稿</vt:lpstr>
      <vt:lpstr>PowerPoint 演示文稿</vt:lpstr>
      <vt:lpstr>Pointer Arithmetic</vt:lpstr>
      <vt:lpstr>Pointer Arithmetic</vt:lpstr>
      <vt:lpstr>Pointer Arithmetic</vt:lpstr>
      <vt:lpstr>Pointer Arithmetic</vt:lpstr>
      <vt:lpstr>Pointers to an Array</vt:lpstr>
      <vt:lpstr>Pointers to an Array</vt:lpstr>
      <vt:lpstr>PowerPoint 演示文稿</vt:lpstr>
      <vt:lpstr>PowerPoint 演示文稿</vt:lpstr>
      <vt:lpstr>PowerPoint 演示文稿</vt:lpstr>
      <vt:lpstr>Pointers to Functions</vt:lpstr>
      <vt:lpstr>PowerPoint 演示文稿</vt:lpstr>
      <vt:lpstr>		Pointers to Functions </vt:lpstr>
      <vt:lpstr>Dynamic Memory Allocation</vt:lpstr>
      <vt:lpstr>Library functions under "stdlib.h" for dynamic memory allocation.</vt:lpstr>
      <vt:lpstr>Dynamic Memory Allocation</vt:lpstr>
      <vt:lpstr>malloc()</vt:lpstr>
      <vt:lpstr>PowerPoint 演示文稿</vt:lpstr>
      <vt:lpstr>Dynamic Memory Allocation</vt:lpstr>
      <vt:lpstr>PowerPoint 演示文稿</vt:lpstr>
      <vt:lpstr>malloc() - Allocates memory but do not innitialize them</vt:lpstr>
      <vt:lpstr>What was  that result?</vt:lpstr>
      <vt:lpstr>PowerPoint 演示文稿</vt:lpstr>
      <vt:lpstr>calloc()</vt:lpstr>
      <vt:lpstr>PowerPoint 演示文稿</vt:lpstr>
      <vt:lpstr>memset()</vt:lpstr>
      <vt:lpstr>PowerPoint 演示文稿</vt:lpstr>
      <vt:lpstr>Dynamic Memory Allocation</vt:lpstr>
      <vt:lpstr>Dynamic Memory Allocation</vt:lpstr>
      <vt:lpstr>realloc()</vt:lpstr>
      <vt:lpstr>PowerPoint 演示文稿</vt:lpstr>
      <vt:lpstr>Dynamic Memory Allocation</vt:lpstr>
      <vt:lpstr>Static and Dynamic memory allocation - difference</vt:lpstr>
      <vt:lpstr>Calloc () and malloc() difference</vt:lpstr>
      <vt:lpstr>Memory Leak &amp; Memory Corruption</vt:lpstr>
      <vt:lpstr>Pointer &amp; Const Qualifier</vt:lpstr>
      <vt:lpstr>Pointer &amp; Const Qualifier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MS.Khurshid@oup.com</dc:creator>
  <cp:lastModifiedBy>Krishna Chakravarty</cp:lastModifiedBy>
  <cp:revision>315</cp:revision>
  <dcterms:created xsi:type="dcterms:W3CDTF">2012-12-29T12:31:00Z</dcterms:created>
  <dcterms:modified xsi:type="dcterms:W3CDTF">2022-01-17T06:01:29Z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1033-11.2.0.10426</vt:lpwstr>
  </property>
  <property fmtid="{D5CDD505-2E9C-101B-9397-08002B2CF9AE}" pid="3" name="ICV">
    <vt:lpwstr>4223279985E941569662B13781C54140</vt:lpwstr>
  </property>
</Properties>
</file>